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Lora" pitchFamily="2" charset="77"/>
      <p:regular r:id="rId32"/>
    </p:embeddedFont>
    <p:embeddedFont>
      <p:font typeface="Lora Bold" pitchFamily="2" charset="77"/>
      <p:regular r:id="rId33"/>
      <p:bold r:id="rId34"/>
    </p:embeddedFont>
    <p:embeddedFont>
      <p:font typeface="Lora Bold Italics" pitchFamily="2" charset="77"/>
      <p:regular r:id="rId35"/>
      <p:bold r:id="rId36"/>
      <p:italic r:id="rId37"/>
      <p:boldItalic r:id="rId38"/>
    </p:embeddedFont>
    <p:embeddedFont>
      <p:font typeface="Lora Italics" pitchFamily="2" charset="77"/>
      <p:regular r:id="rId39"/>
      <p:italic r:id="rId40"/>
    </p:embeddedFont>
    <p:embeddedFont>
      <p:font typeface="Montserrat Classic Bold" pitchFamily="2" charset="77"/>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prob sampling</a:t>
            </a:r>
          </a:p>
          <a:p>
            <a:pPr lvl="0"/>
            <a:r>
              <a:rPr lang="en-US"/>
              <a:t>The quality of a sample of having the same distribution of characteristics as the population from which it was selected.</a:t>
            </a:r>
          </a:p>
          <a:p>
            <a:pPr lvl="0"/>
            <a:endParaRPr lang="en-US"/>
          </a:p>
          <a:p>
            <a:pPr lvl="0"/>
            <a:r>
              <a:rPr lang="en-US"/>
              <a:t>minimizes bias:</a:t>
            </a:r>
          </a:p>
          <a:p>
            <a:pPr lvl="0"/>
            <a:r>
              <a:rPr lang="en-US"/>
              <a:t>not biased b/c it looks like population</a:t>
            </a:r>
          </a:p>
          <a:p>
            <a:pPr lvl="0"/>
            <a:endParaRPr lang="en-US"/>
          </a:p>
          <a:p>
            <a:pPr lvl="0"/>
            <a:endParaRPr lang="en-US"/>
          </a:p>
          <a:p>
            <a:pPr lvl="0"/>
            <a:r>
              <a:rPr lang="en-US"/>
              <a:t>If population has 23% of white, married, pregnant women… then your sample should have “close to” 23% of white, married, pregnant, women.</a:t>
            </a:r>
          </a:p>
          <a:p>
            <a:pPr lvl="0"/>
            <a:endParaRPr lang="en-US"/>
          </a:p>
          <a:p>
            <a:pPr lvl="0"/>
            <a:r>
              <a:rPr lang="en-US"/>
              <a:t>But if race, marital status, fertility, or gender are not important for your study, you may not need to worry about getting a close enough sample to match the population proportions of this very specific group.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You should select the first element at random to eliminate bias… and to be truly systematic and random, the list may need to be randomly rearranged.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get a stratified random sample of college students, you would first get the entire list, but then organize the list by subgroups… freshmen listed first, then soph… all the way up to seniors. By doing so, sampling error based on class size is reduced to zero.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have to figure out what kind of sample (bite) we want to take: </a:t>
            </a:r>
          </a:p>
          <a:p>
            <a:pPr lvl="0"/>
            <a:endParaRPr lang="en-US"/>
          </a:p>
          <a:p>
            <a:pPr lvl="0"/>
            <a:r>
              <a:rPr lang="en-US"/>
              <a:t>Just a convenience bite (ala non-prob) or a probability sample that represents everything in the entire burrito</a:t>
            </a:r>
          </a:p>
          <a:p>
            <a:pPr lvl="0"/>
            <a:endParaRPr lang="en-US"/>
          </a:p>
          <a:p>
            <a:pPr lvl="0"/>
            <a:r>
              <a:rPr lang="en-US"/>
              <a:t>non prob bite will only be tortilla... is that representative of the entire burrito?</a:t>
            </a:r>
          </a:p>
          <a:p>
            <a:pPr lvl="0"/>
            <a:endParaRPr lang="en-US"/>
          </a:p>
          <a:p>
            <a:pPr lvl="0"/>
            <a:r>
              <a:rPr lang="en-US"/>
              <a:t>prob bite will be a nice cross-section, small bite with a little bit of everything that is inside burrito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prob: Can provide exact estimates of a unit's likelihood of inclusion/exclusion</a:t>
            </a:r>
          </a:p>
          <a:p>
            <a:pPr lvl="0"/>
            <a:endParaRPr lang="en-US"/>
          </a:p>
          <a:p>
            <a:pPr lvl="0"/>
            <a:r>
              <a:rPr lang="en-US"/>
              <a:t>If researchers want statistical descriptions (not qualitative ones) and want a sample that is guaranteed to be representative of the larger population, they turn to probability sampling. </a:t>
            </a:r>
          </a:p>
          <a:p>
            <a:pPr lvl="0"/>
            <a:endParaRPr lang="en-US"/>
          </a:p>
          <a:p>
            <a:pPr lvl="0"/>
            <a:r>
              <a:rPr lang="en-US"/>
              <a:t>If all members of a population were identical in all respects there would be no need for careful sampling procedures</a:t>
            </a:r>
          </a:p>
          <a:p>
            <a:pPr lvl="0"/>
            <a:r>
              <a:rPr lang="en-US"/>
              <a:t>A sample of individuals from a population must contain the same variations that exist in the population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Availability is extremely risky. Does not allow for control over the representativeness of the sample. Only useful if the researcher wants to generalize only to their sample (which is in effect the population) of people, who passed a street corner, in LA, at 3pm, on a Wednesday, in May. Do not generalize beyond the sample.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Snowball sampling – person interviewed is asked to refer or suggest another potential respondent who shares the attributes important to the study. In a study of homelessness, it’s difficult to reach an entire or even subset of the population. As such, you interview one homeless person and ask him/her to suggest another, then the following suggests another… and so on, like a snowball that accumulates snow, you accumulate respondents.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Purposive – selecting SPECIFIC cases for the purpose of the study – you want to study student movement leadership but can’t sample all leaders so you select enough leaders to reach a general conclusion about student movement leadership. This type should also not be generalized and should count as exploratory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Quota sampling – starts with characteristics of target population (proportions of various social groups), [and you decide on a sample size, and collect exact proportions of your sample to match the proportions found in the target population… or,] you collect data for an undetermined (but large) number of people, taking down their characteristics and matching them to a particular category of characteristics. Whatever characteristics they match, you weight their responses accordingly (so if blacks men are 2% of the population and you have 2 black men in your sample, you give their responses a weight of 2% for the total sample). Must have accurate population information for the data to make sense.</a:t>
            </a:r>
          </a:p>
          <a:p>
            <a:pPr lvl="0"/>
            <a:endParaRPr lang="en-US"/>
          </a:p>
          <a:p>
            <a:pPr lvl="0"/>
            <a:r>
              <a:rPr lang="en-US"/>
              <a:t>Say you want to interview various members of a student group but ensure that you have representation by all types of members… quota sampling is best. However, you should not use quota sampling if you want to do statistical analysis, since your sample is not randomly drawn as expected by probability… you’re still biased in the way you approach respondents (you’re looking for specific types of people to fit into categories and then weighting if you get more or less of a particular category). All nonprobability methods should be used for qualitative work, not quantitative.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can make statements about the probability any given case is included/excluded.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if the population is current students at university X, the sampling frame is a list of all students who currently go to university X.</a:t>
            </a:r>
          </a:p>
          <a:p>
            <a:pPr lvl="0"/>
            <a:endParaRPr lang="en-US"/>
          </a:p>
          <a:p>
            <a:pPr lvl="0"/>
            <a:r>
              <a:rPr lang="en-US"/>
              <a:t>U of Hawaii wanted to study students… and were stratified by class (fr, so, jr, sr), and thereafter stratified by ID numbers (which were social security numbers, which begin differently for each state)… therefore the researchers implicitly also stratified by geographic region. </a:t>
            </a:r>
          </a:p>
          <a:p>
            <a:pPr lvl="0"/>
            <a:endParaRPr lang="en-US"/>
          </a:p>
          <a:p>
            <a:pPr lvl="0"/>
            <a:r>
              <a:rPr lang="en-US"/>
              <a:t>As such, ordered lists can be more useful than unordered ones. </a:t>
            </a:r>
          </a:p>
          <a:p>
            <a:pPr lvl="0"/>
            <a:endParaRPr lang="en-US"/>
          </a:p>
          <a:p>
            <a:pPr lvl="0"/>
            <a:r>
              <a:rPr lang="en-US"/>
              <a:t>Read the example on sampling university students on page 230 in the old book.</a:t>
            </a:r>
          </a:p>
          <a:p>
            <a:pPr lvl="0"/>
            <a:endParaRPr lang="en-US"/>
          </a:p>
          <a:p>
            <a:pPr lvl="0"/>
            <a:r>
              <a:rPr lang="en-US"/>
              <a:t>Also, note that after you begin your project it’s okay to modify your sampling plan based on the feasibility of the design (see pg 230-231 on probably the only reason to modify your design).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b="15413"/>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313464" y="3384425"/>
            <a:ext cx="12669636" cy="3518150"/>
            <a:chOff x="0" y="0"/>
            <a:chExt cx="16892849" cy="4690867"/>
          </a:xfrm>
        </p:grpSpPr>
        <p:sp>
          <p:nvSpPr>
            <p:cNvPr id="3" name="TextBox 3"/>
            <p:cNvSpPr txBox="1"/>
            <p:nvPr/>
          </p:nvSpPr>
          <p:spPr>
            <a:xfrm>
              <a:off x="3435827" y="-57150"/>
              <a:ext cx="13457022" cy="698870"/>
            </a:xfrm>
            <a:prstGeom prst="rect">
              <a:avLst/>
            </a:prstGeom>
          </p:spPr>
          <p:txBody>
            <a:bodyPr lIns="0" tIns="0" rIns="0" bIns="0" rtlCol="0" anchor="t">
              <a:spAutoFit/>
            </a:bodyPr>
            <a:lstStyle/>
            <a:p>
              <a:pPr algn="r">
                <a:lnSpc>
                  <a:spcPts val="4479"/>
                </a:lnSpc>
              </a:pPr>
              <a:r>
                <a:rPr lang="en-US" sz="3199" spc="479">
                  <a:solidFill>
                    <a:srgbClr val="E6E7E2"/>
                  </a:solidFill>
                  <a:latin typeface="Lora Bold"/>
                </a:rPr>
                <a:t>PA 604</a:t>
              </a:r>
            </a:p>
          </p:txBody>
        </p:sp>
        <p:sp>
          <p:nvSpPr>
            <p:cNvPr id="4" name="TextBox 4"/>
            <p:cNvSpPr txBox="1"/>
            <p:nvPr/>
          </p:nvSpPr>
          <p:spPr>
            <a:xfrm>
              <a:off x="0" y="1243128"/>
              <a:ext cx="16892849" cy="2195909"/>
            </a:xfrm>
            <a:prstGeom prst="rect">
              <a:avLst/>
            </a:prstGeom>
          </p:spPr>
          <p:txBody>
            <a:bodyPr lIns="0" tIns="0" rIns="0" bIns="0" rtlCol="0" anchor="t">
              <a:spAutoFit/>
            </a:bodyPr>
            <a:lstStyle/>
            <a:p>
              <a:pPr algn="r">
                <a:lnSpc>
                  <a:spcPts val="11999"/>
                </a:lnSpc>
              </a:pPr>
              <a:r>
                <a:rPr lang="en-US" sz="11999" spc="-119">
                  <a:solidFill>
                    <a:srgbClr val="A4B792"/>
                  </a:solidFill>
                  <a:latin typeface="Montserrat Classic Bold"/>
                </a:rPr>
                <a:t>Sampling</a:t>
              </a:r>
            </a:p>
          </p:txBody>
        </p:sp>
        <p:sp>
          <p:nvSpPr>
            <p:cNvPr id="5" name="TextBox 5"/>
            <p:cNvSpPr txBox="1"/>
            <p:nvPr/>
          </p:nvSpPr>
          <p:spPr>
            <a:xfrm>
              <a:off x="3435827" y="3991996"/>
              <a:ext cx="13457022" cy="698870"/>
            </a:xfrm>
            <a:prstGeom prst="rect">
              <a:avLst/>
            </a:prstGeom>
          </p:spPr>
          <p:txBody>
            <a:bodyPr lIns="0" tIns="0" rIns="0" bIns="0" rtlCol="0" anchor="t">
              <a:spAutoFit/>
            </a:bodyPr>
            <a:lstStyle/>
            <a:p>
              <a:pPr algn="r">
                <a:lnSpc>
                  <a:spcPts val="4479"/>
                </a:lnSpc>
              </a:pPr>
              <a:r>
                <a:rPr lang="en-US" sz="3199" spc="159">
                  <a:solidFill>
                    <a:srgbClr val="E6E7E2"/>
                  </a:solidFill>
                  <a:latin typeface="Lora Italics"/>
                </a:rPr>
                <a:t>Professor Burrel Vann Jr</a:t>
              </a:r>
            </a:p>
          </p:txBody>
        </p:sp>
      </p:grpSp>
      <p:sp>
        <p:nvSpPr>
          <p:cNvPr id="6" name="AutoShape 6"/>
          <p:cNvSpPr/>
          <p:nvPr/>
        </p:nvSpPr>
        <p:spPr>
          <a:xfrm>
            <a:off x="14716325" y="1028700"/>
            <a:ext cx="95250" cy="8229600"/>
          </a:xfrm>
          <a:prstGeom prst="rect">
            <a:avLst/>
          </a:prstGeom>
          <a:solidFill>
            <a:srgbClr val="E6E7E2"/>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6709464" y="1028700"/>
            <a:ext cx="95250" cy="8229600"/>
          </a:xfrm>
          <a:prstGeom prst="rect">
            <a:avLst/>
          </a:prstGeom>
          <a:solidFill>
            <a:srgbClr val="E6E7E2"/>
          </a:solidFill>
        </p:spPr>
      </p:sp>
      <p:pic>
        <p:nvPicPr>
          <p:cNvPr id="3" name="Picture 3"/>
          <p:cNvPicPr>
            <a:picLocks noChangeAspect="1"/>
          </p:cNvPicPr>
          <p:nvPr/>
        </p:nvPicPr>
        <p:blipFill>
          <a:blip r:embed="rId3"/>
          <a:srcRect l="4695" t="9346" r="10800" b="26433"/>
          <a:stretch>
            <a:fillRect/>
          </a:stretch>
        </p:blipFill>
        <p:spPr>
          <a:xfrm>
            <a:off x="1404163" y="2639818"/>
            <a:ext cx="4183224" cy="4238770"/>
          </a:xfrm>
          <a:prstGeom prst="rect">
            <a:avLst/>
          </a:prstGeom>
        </p:spPr>
      </p:pic>
      <p:pic>
        <p:nvPicPr>
          <p:cNvPr id="4" name="Picture 4"/>
          <p:cNvPicPr>
            <a:picLocks noChangeAspect="1"/>
          </p:cNvPicPr>
          <p:nvPr/>
        </p:nvPicPr>
        <p:blipFill>
          <a:blip r:embed="rId4"/>
          <a:srcRect l="11269" t="9346" r="21130" b="3521"/>
          <a:stretch>
            <a:fillRect/>
          </a:stretch>
        </p:blipFill>
        <p:spPr>
          <a:xfrm>
            <a:off x="8117911" y="1857536"/>
            <a:ext cx="2052177" cy="3526824"/>
          </a:xfrm>
          <a:prstGeom prst="rect">
            <a:avLst/>
          </a:prstGeom>
        </p:spPr>
      </p:pic>
      <p:pic>
        <p:nvPicPr>
          <p:cNvPr id="5" name="Picture 5"/>
          <p:cNvPicPr>
            <a:picLocks noChangeAspect="1"/>
          </p:cNvPicPr>
          <p:nvPr/>
        </p:nvPicPr>
        <p:blipFill>
          <a:blip r:embed="rId5"/>
          <a:srcRect b="22559"/>
          <a:stretch>
            <a:fillRect/>
          </a:stretch>
        </p:blipFill>
        <p:spPr>
          <a:xfrm>
            <a:off x="9796651" y="6129632"/>
            <a:ext cx="3424280" cy="3535693"/>
          </a:xfrm>
          <a:prstGeom prst="rect">
            <a:avLst/>
          </a:prstGeom>
        </p:spPr>
      </p:pic>
      <p:grpSp>
        <p:nvGrpSpPr>
          <p:cNvPr id="6" name="Group 6"/>
          <p:cNvGrpSpPr/>
          <p:nvPr/>
        </p:nvGrpSpPr>
        <p:grpSpPr>
          <a:xfrm>
            <a:off x="10395669" y="2863413"/>
            <a:ext cx="3359359" cy="1515070"/>
            <a:chOff x="0" y="0"/>
            <a:chExt cx="4479145" cy="2020094"/>
          </a:xfrm>
        </p:grpSpPr>
        <p:sp>
          <p:nvSpPr>
            <p:cNvPr id="7" name="TextBox 7"/>
            <p:cNvSpPr txBox="1"/>
            <p:nvPr/>
          </p:nvSpPr>
          <p:spPr>
            <a:xfrm>
              <a:off x="0" y="0"/>
              <a:ext cx="4479145"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Non-Probability</a:t>
              </a:r>
            </a:p>
          </p:txBody>
        </p:sp>
        <p:sp>
          <p:nvSpPr>
            <p:cNvPr id="8" name="TextBox 8"/>
            <p:cNvSpPr txBox="1"/>
            <p:nvPr/>
          </p:nvSpPr>
          <p:spPr>
            <a:xfrm>
              <a:off x="0" y="820738"/>
              <a:ext cx="4479145" cy="1199356"/>
            </a:xfrm>
            <a:prstGeom prst="rect">
              <a:avLst/>
            </a:prstGeom>
          </p:spPr>
          <p:txBody>
            <a:bodyPr lIns="0" tIns="0" rIns="0" bIns="0" rtlCol="0" anchor="t">
              <a:spAutoFit/>
            </a:bodyPr>
            <a:lstStyle/>
            <a:p>
              <a:pPr>
                <a:lnSpc>
                  <a:spcPts val="3750"/>
                </a:lnSpc>
              </a:pPr>
              <a:r>
                <a:rPr lang="en-US" sz="2500">
                  <a:solidFill>
                    <a:srgbClr val="E6E7E2"/>
                  </a:solidFill>
                  <a:latin typeface="Lora"/>
                </a:rPr>
                <a:t>Non-representative of population</a:t>
              </a:r>
            </a:p>
          </p:txBody>
        </p:sp>
      </p:grpSp>
      <p:grpSp>
        <p:nvGrpSpPr>
          <p:cNvPr id="9" name="Group 9"/>
          <p:cNvGrpSpPr/>
          <p:nvPr/>
        </p:nvGrpSpPr>
        <p:grpSpPr>
          <a:xfrm>
            <a:off x="13465203" y="7139943"/>
            <a:ext cx="3359359" cy="1515070"/>
            <a:chOff x="0" y="0"/>
            <a:chExt cx="4479145" cy="2020094"/>
          </a:xfrm>
        </p:grpSpPr>
        <p:sp>
          <p:nvSpPr>
            <p:cNvPr id="10" name="TextBox 10"/>
            <p:cNvSpPr txBox="1"/>
            <p:nvPr/>
          </p:nvSpPr>
          <p:spPr>
            <a:xfrm>
              <a:off x="0" y="0"/>
              <a:ext cx="4479145"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Probability</a:t>
              </a:r>
            </a:p>
          </p:txBody>
        </p:sp>
        <p:sp>
          <p:nvSpPr>
            <p:cNvPr id="11" name="TextBox 11"/>
            <p:cNvSpPr txBox="1"/>
            <p:nvPr/>
          </p:nvSpPr>
          <p:spPr>
            <a:xfrm>
              <a:off x="0" y="820737"/>
              <a:ext cx="4479145" cy="1199356"/>
            </a:xfrm>
            <a:prstGeom prst="rect">
              <a:avLst/>
            </a:prstGeom>
          </p:spPr>
          <p:txBody>
            <a:bodyPr lIns="0" tIns="0" rIns="0" bIns="0" rtlCol="0" anchor="t">
              <a:spAutoFit/>
            </a:bodyPr>
            <a:lstStyle/>
            <a:p>
              <a:pPr>
                <a:lnSpc>
                  <a:spcPts val="3750"/>
                </a:lnSpc>
              </a:pPr>
              <a:r>
                <a:rPr lang="en-US" sz="2500">
                  <a:solidFill>
                    <a:srgbClr val="E6E7E2"/>
                  </a:solidFill>
                  <a:latin typeface="Lora"/>
                </a:rPr>
                <a:t>Representative of population</a:t>
              </a:r>
            </a:p>
          </p:txBody>
        </p:sp>
      </p:grpSp>
      <p:sp>
        <p:nvSpPr>
          <p:cNvPr id="12" name="TextBox 12"/>
          <p:cNvSpPr txBox="1"/>
          <p:nvPr/>
        </p:nvSpPr>
        <p:spPr>
          <a:xfrm>
            <a:off x="1028700" y="952500"/>
            <a:ext cx="4934150" cy="614303"/>
          </a:xfrm>
          <a:prstGeom prst="rect">
            <a:avLst/>
          </a:prstGeom>
        </p:spPr>
        <p:txBody>
          <a:bodyPr lIns="0" tIns="0" rIns="0" bIns="0" rtlCol="0" anchor="t">
            <a:spAutoFit/>
          </a:bodyPr>
          <a:lstStyle/>
          <a:p>
            <a:pPr algn="ctr">
              <a:lnSpc>
                <a:spcPts val="5040"/>
              </a:lnSpc>
            </a:pPr>
            <a:r>
              <a:rPr lang="en-US" sz="3600" spc="288">
                <a:solidFill>
                  <a:srgbClr val="E6E7E2"/>
                </a:solidFill>
                <a:latin typeface="Montserrat Classic Bold"/>
              </a:rPr>
              <a:t>POPULATION</a:t>
            </a:r>
          </a:p>
        </p:txBody>
      </p:sp>
      <p:sp>
        <p:nvSpPr>
          <p:cNvPr id="13" name="TextBox 13"/>
          <p:cNvSpPr txBox="1"/>
          <p:nvPr/>
        </p:nvSpPr>
        <p:spPr>
          <a:xfrm>
            <a:off x="10000918" y="952500"/>
            <a:ext cx="4934150" cy="614303"/>
          </a:xfrm>
          <a:prstGeom prst="rect">
            <a:avLst/>
          </a:prstGeom>
        </p:spPr>
        <p:txBody>
          <a:bodyPr lIns="0" tIns="0" rIns="0" bIns="0" rtlCol="0" anchor="t">
            <a:spAutoFit/>
          </a:bodyPr>
          <a:lstStyle/>
          <a:p>
            <a:pPr algn="ctr">
              <a:lnSpc>
                <a:spcPts val="5040"/>
              </a:lnSpc>
            </a:pPr>
            <a:r>
              <a:rPr lang="en-US" sz="3600" spc="288">
                <a:solidFill>
                  <a:srgbClr val="E6E7E2"/>
                </a:solidFill>
                <a:latin typeface="Montserrat Classic Bold"/>
              </a:rPr>
              <a:t>SAMPLE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5817" b="927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14025" y="5403817"/>
            <a:ext cx="6191650" cy="1131372"/>
            <a:chOff x="0" y="0"/>
            <a:chExt cx="8255533" cy="1508495"/>
          </a:xfrm>
        </p:grpSpPr>
        <p:sp>
          <p:nvSpPr>
            <p:cNvPr id="3" name="TextBox 3"/>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NON-PROBABILITY</a:t>
              </a:r>
            </a:p>
          </p:txBody>
        </p:sp>
        <p:sp>
          <p:nvSpPr>
            <p:cNvPr id="4" name="TextBox 4"/>
            <p:cNvSpPr txBox="1"/>
            <p:nvPr/>
          </p:nvSpPr>
          <p:spPr>
            <a:xfrm>
              <a:off x="0" y="885375"/>
              <a:ext cx="8255533" cy="623120"/>
            </a:xfrm>
            <a:prstGeom prst="rect">
              <a:avLst/>
            </a:prstGeom>
          </p:spPr>
          <p:txBody>
            <a:bodyPr lIns="0" tIns="0" rIns="0" bIns="0" rtlCol="0" anchor="t">
              <a:spAutoFit/>
            </a:bodyPr>
            <a:lstStyle/>
            <a:p>
              <a:pPr algn="ctr">
                <a:lnSpc>
                  <a:spcPts val="3920"/>
                </a:lnSpc>
              </a:pPr>
              <a:r>
                <a:rPr lang="en-US" sz="2800">
                  <a:solidFill>
                    <a:srgbClr val="E6E7E2"/>
                  </a:solidFill>
                  <a:latin typeface="Lora"/>
                </a:rPr>
                <a:t>Qualitative Research</a:t>
              </a:r>
            </a:p>
          </p:txBody>
        </p:sp>
      </p:grpSp>
      <p:sp>
        <p:nvSpPr>
          <p:cNvPr id="5" name="AutoShape 5"/>
          <p:cNvSpPr/>
          <p:nvPr/>
        </p:nvSpPr>
        <p:spPr>
          <a:xfrm>
            <a:off x="9163050" y="-209550"/>
            <a:ext cx="9372600" cy="10706100"/>
          </a:xfrm>
          <a:prstGeom prst="rect">
            <a:avLst/>
          </a:prstGeom>
          <a:solidFill>
            <a:srgbClr val="2A3B19"/>
          </a:solidFill>
        </p:spPr>
      </p:sp>
      <p:grpSp>
        <p:nvGrpSpPr>
          <p:cNvPr id="6" name="Group 6"/>
          <p:cNvGrpSpPr/>
          <p:nvPr/>
        </p:nvGrpSpPr>
        <p:grpSpPr>
          <a:xfrm>
            <a:off x="10753525" y="5403817"/>
            <a:ext cx="6191650" cy="1131372"/>
            <a:chOff x="0" y="0"/>
            <a:chExt cx="8255533" cy="1508495"/>
          </a:xfrm>
        </p:grpSpPr>
        <p:sp>
          <p:nvSpPr>
            <p:cNvPr id="7" name="TextBox 7"/>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PROBABILITY</a:t>
              </a:r>
            </a:p>
          </p:txBody>
        </p:sp>
        <p:sp>
          <p:nvSpPr>
            <p:cNvPr id="8" name="TextBox 8"/>
            <p:cNvSpPr txBox="1"/>
            <p:nvPr/>
          </p:nvSpPr>
          <p:spPr>
            <a:xfrm>
              <a:off x="0" y="885375"/>
              <a:ext cx="8255533" cy="623120"/>
            </a:xfrm>
            <a:prstGeom prst="rect">
              <a:avLst/>
            </a:prstGeom>
          </p:spPr>
          <p:txBody>
            <a:bodyPr lIns="0" tIns="0" rIns="0" bIns="0" rtlCol="0" anchor="t">
              <a:spAutoFit/>
            </a:bodyPr>
            <a:lstStyle/>
            <a:p>
              <a:pPr algn="ctr">
                <a:lnSpc>
                  <a:spcPts val="3920"/>
                </a:lnSpc>
              </a:pPr>
              <a:r>
                <a:rPr lang="en-US" sz="2800">
                  <a:solidFill>
                    <a:srgbClr val="E6E7E2"/>
                  </a:solidFill>
                  <a:latin typeface="Lora"/>
                </a:rPr>
                <a:t>Quantitative Research</a:t>
              </a:r>
            </a:p>
          </p:txBody>
        </p:sp>
      </p:grpSp>
      <p:sp>
        <p:nvSpPr>
          <p:cNvPr id="9" name="AutoShape 9"/>
          <p:cNvSpPr/>
          <p:nvPr/>
        </p:nvSpPr>
        <p:spPr>
          <a:xfrm>
            <a:off x="9115425" y="2680706"/>
            <a:ext cx="95250" cy="6577594"/>
          </a:xfrm>
          <a:prstGeom prst="rect">
            <a:avLst/>
          </a:prstGeom>
          <a:solidFill>
            <a:srgbClr val="E6E7E2"/>
          </a:solidFill>
        </p:spPr>
      </p:sp>
      <p:sp>
        <p:nvSpPr>
          <p:cNvPr id="10" name="TextBox 10"/>
          <p:cNvSpPr txBox="1"/>
          <p:nvPr/>
        </p:nvSpPr>
        <p:spPr>
          <a:xfrm>
            <a:off x="4209850" y="952500"/>
            <a:ext cx="10001650" cy="614303"/>
          </a:xfrm>
          <a:prstGeom prst="rect">
            <a:avLst/>
          </a:prstGeom>
        </p:spPr>
        <p:txBody>
          <a:bodyPr lIns="0" tIns="0" rIns="0" bIns="0" rtlCol="0" anchor="t">
            <a:spAutoFit/>
          </a:bodyPr>
          <a:lstStyle/>
          <a:p>
            <a:pPr algn="ctr">
              <a:lnSpc>
                <a:spcPts val="5040"/>
              </a:lnSpc>
            </a:pPr>
            <a:r>
              <a:rPr lang="en-US" sz="3600" spc="288">
                <a:solidFill>
                  <a:srgbClr val="E6E7E2"/>
                </a:solidFill>
                <a:latin typeface="Montserrat Classic Bold"/>
              </a:rPr>
              <a:t>USES FOR EACH SAMPLING METHOD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rcRect t="5817" b="927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14025" y="4908220"/>
            <a:ext cx="6191650" cy="2122567"/>
            <a:chOff x="0" y="0"/>
            <a:chExt cx="8255533" cy="2830089"/>
          </a:xfrm>
        </p:grpSpPr>
        <p:sp>
          <p:nvSpPr>
            <p:cNvPr id="3" name="TextBox 3"/>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NON-PROBABILITY</a:t>
              </a:r>
            </a:p>
          </p:txBody>
        </p:sp>
        <p:sp>
          <p:nvSpPr>
            <p:cNvPr id="4" name="TextBox 4"/>
            <p:cNvSpPr txBox="1"/>
            <p:nvPr/>
          </p:nvSpPr>
          <p:spPr>
            <a:xfrm>
              <a:off x="0" y="885375"/>
              <a:ext cx="8255533" cy="1944714"/>
            </a:xfrm>
            <a:prstGeom prst="rect">
              <a:avLst/>
            </a:prstGeom>
          </p:spPr>
          <p:txBody>
            <a:bodyPr lIns="0" tIns="0" rIns="0" bIns="0" rtlCol="0" anchor="t">
              <a:spAutoFit/>
            </a:bodyPr>
            <a:lstStyle/>
            <a:p>
              <a:pPr algn="ctr">
                <a:lnSpc>
                  <a:spcPts val="3919"/>
                </a:lnSpc>
              </a:pPr>
              <a:r>
                <a:rPr lang="en-US" sz="2800">
                  <a:solidFill>
                    <a:srgbClr val="E6E7E2"/>
                  </a:solidFill>
                  <a:latin typeface="Lora"/>
                </a:rPr>
                <a:t>Understanding "Meaning"</a:t>
              </a:r>
            </a:p>
            <a:p>
              <a:pPr algn="ctr">
                <a:lnSpc>
                  <a:spcPts val="3919"/>
                </a:lnSpc>
              </a:pPr>
              <a:endParaRPr lang="en-US" sz="2800">
                <a:solidFill>
                  <a:srgbClr val="E6E7E2"/>
                </a:solidFill>
                <a:latin typeface="Lora"/>
              </a:endParaRPr>
            </a:p>
            <a:p>
              <a:pPr algn="ctr">
                <a:lnSpc>
                  <a:spcPts val="3920"/>
                </a:lnSpc>
              </a:pPr>
              <a:r>
                <a:rPr lang="en-US" sz="2800">
                  <a:solidFill>
                    <a:srgbClr val="E6E7E2"/>
                  </a:solidFill>
                  <a:latin typeface="Lora"/>
                </a:rPr>
                <a:t>Investigating "Experiences"</a:t>
              </a:r>
            </a:p>
          </p:txBody>
        </p:sp>
      </p:grpSp>
      <p:sp>
        <p:nvSpPr>
          <p:cNvPr id="5" name="AutoShape 5"/>
          <p:cNvSpPr/>
          <p:nvPr/>
        </p:nvSpPr>
        <p:spPr>
          <a:xfrm>
            <a:off x="9163050" y="-209550"/>
            <a:ext cx="9372600" cy="10706100"/>
          </a:xfrm>
          <a:prstGeom prst="rect">
            <a:avLst/>
          </a:prstGeom>
          <a:solidFill>
            <a:srgbClr val="2A3B19"/>
          </a:solidFill>
        </p:spPr>
      </p:sp>
      <p:grpSp>
        <p:nvGrpSpPr>
          <p:cNvPr id="6" name="Group 6"/>
          <p:cNvGrpSpPr/>
          <p:nvPr/>
        </p:nvGrpSpPr>
        <p:grpSpPr>
          <a:xfrm>
            <a:off x="10753525" y="4908220"/>
            <a:ext cx="6191650" cy="2122567"/>
            <a:chOff x="0" y="0"/>
            <a:chExt cx="8255533" cy="2830089"/>
          </a:xfrm>
        </p:grpSpPr>
        <p:sp>
          <p:nvSpPr>
            <p:cNvPr id="7" name="TextBox 7"/>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PROBABILITY</a:t>
              </a:r>
            </a:p>
          </p:txBody>
        </p:sp>
        <p:sp>
          <p:nvSpPr>
            <p:cNvPr id="8" name="TextBox 8"/>
            <p:cNvSpPr txBox="1"/>
            <p:nvPr/>
          </p:nvSpPr>
          <p:spPr>
            <a:xfrm>
              <a:off x="0" y="885375"/>
              <a:ext cx="8255533" cy="1944714"/>
            </a:xfrm>
            <a:prstGeom prst="rect">
              <a:avLst/>
            </a:prstGeom>
          </p:spPr>
          <p:txBody>
            <a:bodyPr lIns="0" tIns="0" rIns="0" bIns="0" rtlCol="0" anchor="t">
              <a:spAutoFit/>
            </a:bodyPr>
            <a:lstStyle/>
            <a:p>
              <a:pPr algn="ctr">
                <a:lnSpc>
                  <a:spcPts val="3919"/>
                </a:lnSpc>
              </a:pPr>
              <a:r>
                <a:rPr lang="en-US" sz="2800">
                  <a:solidFill>
                    <a:srgbClr val="E6E7E2"/>
                  </a:solidFill>
                  <a:latin typeface="Lora"/>
                </a:rPr>
                <a:t>Finding Statistical Association</a:t>
              </a:r>
              <a:r>
                <a:rPr lang="en-US" sz="2799">
                  <a:solidFill>
                    <a:srgbClr val="E6E7E2"/>
                  </a:solidFill>
                  <a:latin typeface="Lora"/>
                </a:rPr>
                <a:t>s</a:t>
              </a:r>
            </a:p>
            <a:p>
              <a:pPr algn="ctr">
                <a:lnSpc>
                  <a:spcPts val="3920"/>
                </a:lnSpc>
              </a:pPr>
              <a:r>
                <a:rPr lang="en-US" sz="2800">
                  <a:solidFill>
                    <a:srgbClr val="E6E7E2"/>
                  </a:solidFill>
                  <a:latin typeface="Lora"/>
                </a:rPr>
                <a:t>Basis of Inferential Statistics (Generalizability to Population)</a:t>
              </a:r>
            </a:p>
          </p:txBody>
        </p:sp>
      </p:grpSp>
      <p:sp>
        <p:nvSpPr>
          <p:cNvPr id="9" name="AutoShape 9"/>
          <p:cNvSpPr/>
          <p:nvPr/>
        </p:nvSpPr>
        <p:spPr>
          <a:xfrm>
            <a:off x="9115425" y="2680706"/>
            <a:ext cx="95250" cy="6577594"/>
          </a:xfrm>
          <a:prstGeom prst="rect">
            <a:avLst/>
          </a:prstGeom>
          <a:solidFill>
            <a:srgbClr val="E6E7E2"/>
          </a:solidFill>
        </p:spPr>
      </p:sp>
      <p:sp>
        <p:nvSpPr>
          <p:cNvPr id="10" name="TextBox 10"/>
          <p:cNvSpPr txBox="1"/>
          <p:nvPr/>
        </p:nvSpPr>
        <p:spPr>
          <a:xfrm>
            <a:off x="4209850" y="952500"/>
            <a:ext cx="10001650" cy="614303"/>
          </a:xfrm>
          <a:prstGeom prst="rect">
            <a:avLst/>
          </a:prstGeom>
        </p:spPr>
        <p:txBody>
          <a:bodyPr lIns="0" tIns="0" rIns="0" bIns="0" rtlCol="0" anchor="t">
            <a:spAutoFit/>
          </a:bodyPr>
          <a:lstStyle/>
          <a:p>
            <a:pPr algn="ctr">
              <a:lnSpc>
                <a:spcPts val="5040"/>
              </a:lnSpc>
            </a:pPr>
            <a:r>
              <a:rPr lang="en-US" sz="3600" spc="288">
                <a:solidFill>
                  <a:srgbClr val="E6E7E2"/>
                </a:solidFill>
                <a:latin typeface="Montserrat Classic Bold"/>
              </a:rPr>
              <a:t>USES FOR EACH SAMPLING METHOD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048750" y="1028700"/>
            <a:ext cx="95250" cy="8229600"/>
          </a:xfrm>
          <a:prstGeom prst="rect">
            <a:avLst/>
          </a:prstGeom>
          <a:solidFill>
            <a:srgbClr val="E6E7E2"/>
          </a:solidFill>
        </p:spPr>
      </p:sp>
      <p:sp>
        <p:nvSpPr>
          <p:cNvPr id="3" name="TextBox 3"/>
          <p:cNvSpPr txBox="1"/>
          <p:nvPr/>
        </p:nvSpPr>
        <p:spPr>
          <a:xfrm>
            <a:off x="1534222" y="4290120"/>
            <a:ext cx="6671153" cy="1697236"/>
          </a:xfrm>
          <a:prstGeom prst="rect">
            <a:avLst/>
          </a:prstGeom>
        </p:spPr>
        <p:txBody>
          <a:bodyPr lIns="0" tIns="0" rIns="0" bIns="0" rtlCol="0" anchor="t">
            <a:spAutoFit/>
          </a:bodyPr>
          <a:lstStyle/>
          <a:p>
            <a:pPr>
              <a:lnSpc>
                <a:spcPts val="6720"/>
              </a:lnSpc>
            </a:pPr>
            <a:r>
              <a:rPr lang="en-US" sz="5600" spc="-112">
                <a:solidFill>
                  <a:srgbClr val="E6E7E2"/>
                </a:solidFill>
                <a:latin typeface="Montserrat Classic Bold"/>
              </a:rPr>
              <a:t>Specific Sampling Methods by Type</a:t>
            </a:r>
          </a:p>
        </p:txBody>
      </p:sp>
      <p:grpSp>
        <p:nvGrpSpPr>
          <p:cNvPr id="4" name="Group 4"/>
          <p:cNvGrpSpPr/>
          <p:nvPr/>
        </p:nvGrpSpPr>
        <p:grpSpPr>
          <a:xfrm>
            <a:off x="10153947" y="1732379"/>
            <a:ext cx="6191650" cy="2671743"/>
            <a:chOff x="0" y="0"/>
            <a:chExt cx="8255533" cy="3562324"/>
          </a:xfrm>
        </p:grpSpPr>
        <p:sp>
          <p:nvSpPr>
            <p:cNvPr id="5" name="TextBox 5"/>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NON-PROBABILITY</a:t>
              </a:r>
            </a:p>
          </p:txBody>
        </p:sp>
        <p:sp>
          <p:nvSpPr>
            <p:cNvPr id="6" name="TextBox 6"/>
            <p:cNvSpPr txBox="1"/>
            <p:nvPr/>
          </p:nvSpPr>
          <p:spPr>
            <a:xfrm>
              <a:off x="0" y="885375"/>
              <a:ext cx="8255533" cy="2676948"/>
            </a:xfrm>
            <a:prstGeom prst="rect">
              <a:avLst/>
            </a:prstGeom>
          </p:spPr>
          <p:txBody>
            <a:bodyPr lIns="0" tIns="0" rIns="0" bIns="0" rtlCol="0" anchor="t">
              <a:spAutoFit/>
            </a:bodyPr>
            <a:lstStyle/>
            <a:p>
              <a:pPr algn="ctr">
                <a:lnSpc>
                  <a:spcPts val="3920"/>
                </a:lnSpc>
              </a:pPr>
              <a:r>
                <a:rPr lang="en-US" sz="2800">
                  <a:solidFill>
                    <a:srgbClr val="E6E7E2"/>
                  </a:solidFill>
                  <a:latin typeface="Lora"/>
                </a:rPr>
                <a:t>Available subjects</a:t>
              </a:r>
            </a:p>
            <a:p>
              <a:pPr algn="ctr">
                <a:lnSpc>
                  <a:spcPts val="3920"/>
                </a:lnSpc>
              </a:pPr>
              <a:r>
                <a:rPr lang="en-US" sz="2800">
                  <a:solidFill>
                    <a:srgbClr val="E6E7E2"/>
                  </a:solidFill>
                  <a:latin typeface="Lora"/>
                </a:rPr>
                <a:t>Snowball sampling</a:t>
              </a:r>
            </a:p>
            <a:p>
              <a:pPr algn="ctr">
                <a:lnSpc>
                  <a:spcPts val="4200"/>
                </a:lnSpc>
              </a:pPr>
              <a:r>
                <a:rPr lang="en-US" sz="2800">
                  <a:solidFill>
                    <a:srgbClr val="E6E7E2"/>
                  </a:solidFill>
                  <a:latin typeface="Lora"/>
                </a:rPr>
                <a:t>Purposive sampling</a:t>
              </a:r>
            </a:p>
            <a:p>
              <a:pPr algn="ctr">
                <a:lnSpc>
                  <a:spcPts val="4200"/>
                </a:lnSpc>
              </a:pPr>
              <a:r>
                <a:rPr lang="en-US" sz="2800">
                  <a:solidFill>
                    <a:srgbClr val="E6E7E2"/>
                  </a:solidFill>
                  <a:latin typeface="Lora"/>
                </a:rPr>
                <a:t>Quota sampling</a:t>
              </a:r>
            </a:p>
          </p:txBody>
        </p:sp>
      </p:grpSp>
      <p:grpSp>
        <p:nvGrpSpPr>
          <p:cNvPr id="7" name="Group 7"/>
          <p:cNvGrpSpPr/>
          <p:nvPr/>
        </p:nvGrpSpPr>
        <p:grpSpPr>
          <a:xfrm>
            <a:off x="10153947" y="5548724"/>
            <a:ext cx="6191650" cy="2698532"/>
            <a:chOff x="0" y="0"/>
            <a:chExt cx="8255533" cy="3598042"/>
          </a:xfrm>
        </p:grpSpPr>
        <p:sp>
          <p:nvSpPr>
            <p:cNvPr id="8" name="TextBox 8"/>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PROBABILITY</a:t>
              </a:r>
            </a:p>
          </p:txBody>
        </p:sp>
        <p:sp>
          <p:nvSpPr>
            <p:cNvPr id="9" name="TextBox 9"/>
            <p:cNvSpPr txBox="1"/>
            <p:nvPr/>
          </p:nvSpPr>
          <p:spPr>
            <a:xfrm>
              <a:off x="0" y="885375"/>
              <a:ext cx="8255533" cy="2712667"/>
            </a:xfrm>
            <a:prstGeom prst="rect">
              <a:avLst/>
            </a:prstGeom>
          </p:spPr>
          <p:txBody>
            <a:bodyPr lIns="0" tIns="0" rIns="0" bIns="0" rtlCol="0" anchor="t">
              <a:spAutoFit/>
            </a:bodyPr>
            <a:lstStyle/>
            <a:p>
              <a:pPr algn="ctr">
                <a:lnSpc>
                  <a:spcPts val="3920"/>
                </a:lnSpc>
              </a:pPr>
              <a:r>
                <a:rPr lang="en-US" sz="2800">
                  <a:solidFill>
                    <a:srgbClr val="E6E7E2"/>
                  </a:solidFill>
                  <a:latin typeface="Lora"/>
                </a:rPr>
                <a:t>Simple Random Sampling</a:t>
              </a:r>
            </a:p>
            <a:p>
              <a:pPr algn="ctr">
                <a:lnSpc>
                  <a:spcPts val="4200"/>
                </a:lnSpc>
              </a:pPr>
              <a:r>
                <a:rPr lang="en-US" sz="2800">
                  <a:solidFill>
                    <a:srgbClr val="E6E7E2"/>
                  </a:solidFill>
                  <a:latin typeface="Lora"/>
                </a:rPr>
                <a:t>Systematic Sampling</a:t>
              </a:r>
            </a:p>
            <a:p>
              <a:pPr algn="ctr">
                <a:lnSpc>
                  <a:spcPts val="4199"/>
                </a:lnSpc>
              </a:pPr>
              <a:r>
                <a:rPr lang="en-US" sz="2800">
                  <a:solidFill>
                    <a:srgbClr val="E6E7E2"/>
                  </a:solidFill>
                  <a:latin typeface="Lora"/>
                </a:rPr>
                <a:t>Stratified Sampling</a:t>
              </a:r>
            </a:p>
            <a:p>
              <a:pPr algn="ctr">
                <a:lnSpc>
                  <a:spcPts val="4200"/>
                </a:lnSpc>
              </a:pPr>
              <a:r>
                <a:rPr lang="en-US" sz="2800">
                  <a:solidFill>
                    <a:srgbClr val="E6E7E2"/>
                  </a:solidFill>
                  <a:latin typeface="Lora"/>
                </a:rPr>
                <a:t>... etc</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grpSp>
        <p:nvGrpSpPr>
          <p:cNvPr id="2" name="Group 2"/>
          <p:cNvGrpSpPr/>
          <p:nvPr/>
        </p:nvGrpSpPr>
        <p:grpSpPr>
          <a:xfrm>
            <a:off x="2300189" y="3239988"/>
            <a:ext cx="10668396" cy="3807023"/>
            <a:chOff x="0" y="0"/>
            <a:chExt cx="14224528" cy="5076031"/>
          </a:xfrm>
        </p:grpSpPr>
        <p:sp>
          <p:nvSpPr>
            <p:cNvPr id="3" name="TextBox 3"/>
            <p:cNvSpPr txBox="1"/>
            <p:nvPr/>
          </p:nvSpPr>
          <p:spPr>
            <a:xfrm>
              <a:off x="0" y="-9525"/>
              <a:ext cx="14224528" cy="2902744"/>
            </a:xfrm>
            <a:prstGeom prst="rect">
              <a:avLst/>
            </a:prstGeom>
          </p:spPr>
          <p:txBody>
            <a:bodyPr lIns="0" tIns="0" rIns="0" bIns="0" rtlCol="0" anchor="t">
              <a:spAutoFit/>
            </a:bodyPr>
            <a:lstStyle/>
            <a:p>
              <a:pPr algn="r">
                <a:lnSpc>
                  <a:spcPts val="8640"/>
                </a:lnSpc>
              </a:pPr>
              <a:r>
                <a:rPr lang="en-US" sz="7200" spc="-144">
                  <a:solidFill>
                    <a:srgbClr val="E6E7E2"/>
                  </a:solidFill>
                  <a:latin typeface="Montserrat Classic Bold"/>
                </a:rPr>
                <a:t>Non-Probability Sampling</a:t>
              </a:r>
            </a:p>
          </p:txBody>
        </p:sp>
        <p:sp>
          <p:nvSpPr>
            <p:cNvPr id="4" name="TextBox 4"/>
            <p:cNvSpPr txBox="1"/>
            <p:nvPr/>
          </p:nvSpPr>
          <p:spPr>
            <a:xfrm>
              <a:off x="0" y="3147219"/>
              <a:ext cx="14224528" cy="1928812"/>
            </a:xfrm>
            <a:prstGeom prst="rect">
              <a:avLst/>
            </a:prstGeom>
          </p:spPr>
          <p:txBody>
            <a:bodyPr lIns="0" tIns="0" rIns="0" bIns="0" rtlCol="0" anchor="t">
              <a:spAutoFit/>
            </a:bodyPr>
            <a:lstStyle/>
            <a:p>
              <a:pPr algn="r">
                <a:lnSpc>
                  <a:spcPts val="3839"/>
                </a:lnSpc>
              </a:pPr>
              <a:r>
                <a:rPr lang="en-US" sz="3199" spc="31">
                  <a:solidFill>
                    <a:srgbClr val="E6E7E2"/>
                  </a:solidFill>
                  <a:latin typeface="Lora Italics"/>
                </a:rPr>
                <a:t>best for non-generalizable research</a:t>
              </a:r>
            </a:p>
            <a:p>
              <a:pPr algn="r">
                <a:lnSpc>
                  <a:spcPts val="3839"/>
                </a:lnSpc>
              </a:pPr>
              <a:endParaRPr lang="en-US" sz="3199" spc="31">
                <a:solidFill>
                  <a:srgbClr val="E6E7E2"/>
                </a:solidFill>
                <a:latin typeface="Lora Italics"/>
              </a:endParaRPr>
            </a:p>
            <a:p>
              <a:pPr algn="r">
                <a:lnSpc>
                  <a:spcPts val="3839"/>
                </a:lnSpc>
              </a:pPr>
              <a:r>
                <a:rPr lang="en-US" sz="3199" spc="31">
                  <a:solidFill>
                    <a:srgbClr val="E6E7E2"/>
                  </a:solidFill>
                  <a:latin typeface="Lora Italics"/>
                </a:rPr>
                <a:t>often used in qualitative research</a:t>
              </a:r>
            </a:p>
          </p:txBody>
        </p:sp>
      </p:grpSp>
      <p:sp>
        <p:nvSpPr>
          <p:cNvPr id="5" name="AutoShape 5"/>
          <p:cNvSpPr/>
          <p:nvPr/>
        </p:nvSpPr>
        <p:spPr>
          <a:xfrm>
            <a:off x="13540086" y="1028700"/>
            <a:ext cx="95250" cy="8229600"/>
          </a:xfrm>
          <a:prstGeom prst="rect">
            <a:avLst/>
          </a:prstGeom>
          <a:solidFill>
            <a:srgbClr val="E6E7E2"/>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l="46" r="46"/>
          <a:stretch>
            <a:fillRect/>
          </a:stretch>
        </p:blipFill>
        <p:spPr>
          <a:xfrm>
            <a:off x="1028700" y="2705134"/>
            <a:ext cx="8806738" cy="4876731"/>
          </a:xfrm>
          <a:prstGeom prst="rect">
            <a:avLst/>
          </a:prstGeom>
        </p:spPr>
      </p:pic>
      <p:grpSp>
        <p:nvGrpSpPr>
          <p:cNvPr id="4" name="Group 4"/>
          <p:cNvGrpSpPr/>
          <p:nvPr/>
        </p:nvGrpSpPr>
        <p:grpSpPr>
          <a:xfrm>
            <a:off x="11067650" y="4321006"/>
            <a:ext cx="6191650" cy="1644987"/>
            <a:chOff x="0" y="0"/>
            <a:chExt cx="8255533" cy="2193316"/>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AVAILABLE SUBJECTS</a:t>
              </a:r>
            </a:p>
          </p:txBody>
        </p:sp>
        <p:sp>
          <p:nvSpPr>
            <p:cNvPr id="6" name="TextBox 6"/>
            <p:cNvSpPr txBox="1"/>
            <p:nvPr/>
          </p:nvSpPr>
          <p:spPr>
            <a:xfrm>
              <a:off x="0" y="856800"/>
              <a:ext cx="8255533" cy="1336516"/>
            </a:xfrm>
            <a:prstGeom prst="rect">
              <a:avLst/>
            </a:prstGeom>
          </p:spPr>
          <p:txBody>
            <a:bodyPr lIns="0" tIns="0" rIns="0" bIns="0" rtlCol="0" anchor="t">
              <a:spAutoFit/>
            </a:bodyPr>
            <a:lstStyle/>
            <a:p>
              <a:pPr>
                <a:lnSpc>
                  <a:spcPts val="4200"/>
                </a:lnSpc>
              </a:pPr>
              <a:r>
                <a:rPr lang="en-US" sz="2800">
                  <a:solidFill>
                    <a:srgbClr val="E6E7E2"/>
                  </a:solidFill>
                  <a:latin typeface="Lora Italics"/>
                </a:rPr>
                <a:t>units selected based on convenience/proximity to researcher</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a:stretch>
            <a:fillRect/>
          </a:stretch>
        </p:blipFill>
        <p:spPr>
          <a:xfrm>
            <a:off x="1028700" y="2164939"/>
            <a:ext cx="8534558" cy="5957122"/>
          </a:xfrm>
          <a:prstGeom prst="rect">
            <a:avLst/>
          </a:prstGeom>
        </p:spPr>
      </p:pic>
      <p:grpSp>
        <p:nvGrpSpPr>
          <p:cNvPr id="4" name="Group 4"/>
          <p:cNvGrpSpPr/>
          <p:nvPr/>
        </p:nvGrpSpPr>
        <p:grpSpPr>
          <a:xfrm>
            <a:off x="11067650" y="4059813"/>
            <a:ext cx="6191650" cy="2167374"/>
            <a:chOff x="0" y="0"/>
            <a:chExt cx="8255533" cy="2889832"/>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SNOWBALL SAMPLING</a:t>
              </a:r>
            </a:p>
          </p:txBody>
        </p:sp>
        <p:sp>
          <p:nvSpPr>
            <p:cNvPr id="6" name="TextBox 6"/>
            <p:cNvSpPr txBox="1"/>
            <p:nvPr/>
          </p:nvSpPr>
          <p:spPr>
            <a:xfrm>
              <a:off x="0" y="856800"/>
              <a:ext cx="8255533" cy="2033032"/>
            </a:xfrm>
            <a:prstGeom prst="rect">
              <a:avLst/>
            </a:prstGeom>
          </p:spPr>
          <p:txBody>
            <a:bodyPr lIns="0" tIns="0" rIns="0" bIns="0" rtlCol="0" anchor="t">
              <a:spAutoFit/>
            </a:bodyPr>
            <a:lstStyle/>
            <a:p>
              <a:pPr>
                <a:lnSpc>
                  <a:spcPts val="4200"/>
                </a:lnSpc>
              </a:pPr>
              <a:r>
                <a:rPr lang="en-US" sz="2800">
                  <a:solidFill>
                    <a:srgbClr val="E6E7E2"/>
                  </a:solidFill>
                  <a:latin typeface="Lora Italics"/>
                </a:rPr>
                <a:t>Each person interviewed is asked to suggest additional people for interviewing.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a:stretch>
            <a:fillRect/>
          </a:stretch>
        </p:blipFill>
        <p:spPr>
          <a:xfrm>
            <a:off x="1028700" y="2563472"/>
            <a:ext cx="8512297" cy="5160057"/>
          </a:xfrm>
          <a:prstGeom prst="rect">
            <a:avLst/>
          </a:prstGeom>
        </p:spPr>
      </p:pic>
      <p:grpSp>
        <p:nvGrpSpPr>
          <p:cNvPr id="4" name="Group 4"/>
          <p:cNvGrpSpPr/>
          <p:nvPr/>
        </p:nvGrpSpPr>
        <p:grpSpPr>
          <a:xfrm>
            <a:off x="11067650" y="3798620"/>
            <a:ext cx="6191650" cy="2689761"/>
            <a:chOff x="0" y="0"/>
            <a:chExt cx="8255533" cy="3586348"/>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PURPOSIVE SAMPLING</a:t>
              </a:r>
            </a:p>
          </p:txBody>
        </p:sp>
        <p:sp>
          <p:nvSpPr>
            <p:cNvPr id="6" name="TextBox 6"/>
            <p:cNvSpPr txBox="1"/>
            <p:nvPr/>
          </p:nvSpPr>
          <p:spPr>
            <a:xfrm>
              <a:off x="0" y="856800"/>
              <a:ext cx="8255533" cy="2729547"/>
            </a:xfrm>
            <a:prstGeom prst="rect">
              <a:avLst/>
            </a:prstGeom>
          </p:spPr>
          <p:txBody>
            <a:bodyPr lIns="0" tIns="0" rIns="0" bIns="0" rtlCol="0" anchor="t">
              <a:spAutoFit/>
            </a:bodyPr>
            <a:lstStyle/>
            <a:p>
              <a:pPr>
                <a:lnSpc>
                  <a:spcPts val="4200"/>
                </a:lnSpc>
              </a:pPr>
              <a:r>
                <a:rPr lang="en-US" sz="2800">
                  <a:solidFill>
                    <a:srgbClr val="E6E7E2"/>
                  </a:solidFill>
                  <a:latin typeface="Lora Italics"/>
                </a:rPr>
                <a:t>Units selected based on researcher’s judgment about whether or not subjects are useful for findings/results.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t="19514" b="15178"/>
          <a:stretch>
            <a:fillRect/>
          </a:stretch>
        </p:blipFill>
        <p:spPr>
          <a:xfrm>
            <a:off x="1028700" y="3474732"/>
            <a:ext cx="8534730" cy="3337536"/>
          </a:xfrm>
          <a:prstGeom prst="rect">
            <a:avLst/>
          </a:prstGeom>
        </p:spPr>
      </p:pic>
      <p:grpSp>
        <p:nvGrpSpPr>
          <p:cNvPr id="4" name="Group 4"/>
          <p:cNvGrpSpPr/>
          <p:nvPr/>
        </p:nvGrpSpPr>
        <p:grpSpPr>
          <a:xfrm>
            <a:off x="11067650" y="3798620"/>
            <a:ext cx="6191650" cy="2689761"/>
            <a:chOff x="0" y="0"/>
            <a:chExt cx="8255533" cy="3586348"/>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QUOTA SAMPLING</a:t>
              </a:r>
            </a:p>
          </p:txBody>
        </p:sp>
        <p:sp>
          <p:nvSpPr>
            <p:cNvPr id="6" name="TextBox 6"/>
            <p:cNvSpPr txBox="1"/>
            <p:nvPr/>
          </p:nvSpPr>
          <p:spPr>
            <a:xfrm>
              <a:off x="0" y="856800"/>
              <a:ext cx="8255533" cy="2729547"/>
            </a:xfrm>
            <a:prstGeom prst="rect">
              <a:avLst/>
            </a:prstGeom>
          </p:spPr>
          <p:txBody>
            <a:bodyPr lIns="0" tIns="0" rIns="0" bIns="0" rtlCol="0" anchor="t">
              <a:spAutoFit/>
            </a:bodyPr>
            <a:lstStyle/>
            <a:p>
              <a:pPr>
                <a:lnSpc>
                  <a:spcPts val="4200"/>
                </a:lnSpc>
              </a:pPr>
              <a:r>
                <a:rPr lang="en-US" sz="2800">
                  <a:solidFill>
                    <a:srgbClr val="E6E7E2"/>
                  </a:solidFill>
                  <a:latin typeface="Lora Italics"/>
                </a:rPr>
                <a:t>Units selected based on pre-specified characteristics. Sample will have the same distribution of characteristics as the population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grpSp>
        <p:nvGrpSpPr>
          <p:cNvPr id="2" name="Group 2"/>
          <p:cNvGrpSpPr/>
          <p:nvPr/>
        </p:nvGrpSpPr>
        <p:grpSpPr>
          <a:xfrm>
            <a:off x="5752900" y="2931587"/>
            <a:ext cx="10192150" cy="6214527"/>
            <a:chOff x="0" y="0"/>
            <a:chExt cx="13589533" cy="8286036"/>
          </a:xfrm>
        </p:grpSpPr>
        <p:sp>
          <p:nvSpPr>
            <p:cNvPr id="3" name="TextBox 3"/>
            <p:cNvSpPr txBox="1"/>
            <p:nvPr/>
          </p:nvSpPr>
          <p:spPr>
            <a:xfrm>
              <a:off x="0" y="0"/>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Selecting Informants</a:t>
              </a:r>
            </a:p>
          </p:txBody>
        </p:sp>
        <p:sp>
          <p:nvSpPr>
            <p:cNvPr id="4" name="TextBox 4"/>
            <p:cNvSpPr txBox="1"/>
            <p:nvPr/>
          </p:nvSpPr>
          <p:spPr>
            <a:xfrm>
              <a:off x="0" y="4048760"/>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Gaining Entrée (Entry/Access to Group or Topic)</a:t>
              </a:r>
            </a:p>
          </p:txBody>
        </p:sp>
        <p:sp>
          <p:nvSpPr>
            <p:cNvPr id="5" name="TextBox 5"/>
            <p:cNvSpPr txBox="1"/>
            <p:nvPr/>
          </p:nvSpPr>
          <p:spPr>
            <a:xfrm>
              <a:off x="0" y="811212"/>
              <a:ext cx="13589533" cy="2729547"/>
            </a:xfrm>
            <a:prstGeom prst="rect">
              <a:avLst/>
            </a:prstGeom>
          </p:spPr>
          <p:txBody>
            <a:bodyPr lIns="0" tIns="0" rIns="0" bIns="0" rtlCol="0" anchor="t">
              <a:spAutoFit/>
            </a:bodyPr>
            <a:lstStyle/>
            <a:p>
              <a:pPr>
                <a:lnSpc>
                  <a:spcPts val="4200"/>
                </a:lnSpc>
              </a:pPr>
              <a:r>
                <a:rPr lang="en-US" sz="2800">
                  <a:solidFill>
                    <a:srgbClr val="E6E7E2"/>
                  </a:solidFill>
                  <a:latin typeface="Lora Italics"/>
                </a:rPr>
                <a:t>Someone who is well versed in the topic (e.g. specific group) you wish to study, who is willing to tell you what they know,  who can talk directly about the group/people and provide information, or who can introduce you to the group/people.</a:t>
              </a:r>
            </a:p>
          </p:txBody>
        </p:sp>
        <p:sp>
          <p:nvSpPr>
            <p:cNvPr id="6" name="TextBox 6"/>
            <p:cNvSpPr txBox="1"/>
            <p:nvPr/>
          </p:nvSpPr>
          <p:spPr>
            <a:xfrm>
              <a:off x="0" y="4859972"/>
              <a:ext cx="13589533" cy="3426063"/>
            </a:xfrm>
            <a:prstGeom prst="rect">
              <a:avLst/>
            </a:prstGeom>
          </p:spPr>
          <p:txBody>
            <a:bodyPr lIns="0" tIns="0" rIns="0" bIns="0" rtlCol="0" anchor="t">
              <a:spAutoFit/>
            </a:bodyPr>
            <a:lstStyle/>
            <a:p>
              <a:pPr>
                <a:lnSpc>
                  <a:spcPts val="4200"/>
                </a:lnSpc>
              </a:pPr>
              <a:r>
                <a:rPr lang="en-US" sz="2800">
                  <a:solidFill>
                    <a:srgbClr val="E6E7E2"/>
                  </a:solidFill>
                  <a:latin typeface="Lora Italics"/>
                </a:rPr>
                <a:t>Meeting the gatekeepers (informants) of the group/topic and developing personal relationships with them, which can serve as a springboard for them trusting you as a researcher and (perhaps) make them more likely to participate or introduce you to other potential participants</a:t>
              </a:r>
            </a:p>
          </p:txBody>
        </p:sp>
      </p:grpSp>
      <p:sp>
        <p:nvSpPr>
          <p:cNvPr id="7" name="AutoShape 7"/>
          <p:cNvSpPr/>
          <p:nvPr/>
        </p:nvSpPr>
        <p:spPr>
          <a:xfrm>
            <a:off x="4895650" y="1028700"/>
            <a:ext cx="95250" cy="8229600"/>
          </a:xfrm>
          <a:prstGeom prst="rect">
            <a:avLst/>
          </a:prstGeom>
          <a:solidFill>
            <a:srgbClr val="E6E7E2"/>
          </a:solidFill>
        </p:spPr>
      </p:sp>
      <p:sp>
        <p:nvSpPr>
          <p:cNvPr id="8" name="TextBox 8"/>
          <p:cNvSpPr txBox="1"/>
          <p:nvPr/>
        </p:nvSpPr>
        <p:spPr>
          <a:xfrm>
            <a:off x="5752900" y="1019175"/>
            <a:ext cx="10192150" cy="1094482"/>
          </a:xfrm>
          <a:prstGeom prst="rect">
            <a:avLst/>
          </a:prstGeom>
        </p:spPr>
        <p:txBody>
          <a:bodyPr lIns="0" tIns="0" rIns="0" bIns="0" rtlCol="0" anchor="t">
            <a:spAutoFit/>
          </a:bodyPr>
          <a:lstStyle/>
          <a:p>
            <a:pPr>
              <a:lnSpc>
                <a:spcPts val="8640"/>
              </a:lnSpc>
            </a:pPr>
            <a:r>
              <a:rPr lang="en-US" sz="7200" spc="-144">
                <a:solidFill>
                  <a:srgbClr val="A4B792"/>
                </a:solidFill>
                <a:latin typeface="Montserrat Classic Bold"/>
              </a:rPr>
              <a:t>Things to Consider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4502" b="11069"/>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5209975" y="1060185"/>
            <a:ext cx="7868050" cy="3023131"/>
            <a:chOff x="0" y="0"/>
            <a:chExt cx="10490733" cy="4030841"/>
          </a:xfrm>
        </p:grpSpPr>
        <p:sp>
          <p:nvSpPr>
            <p:cNvPr id="3" name="TextBox 3"/>
            <p:cNvSpPr txBox="1"/>
            <p:nvPr/>
          </p:nvSpPr>
          <p:spPr>
            <a:xfrm>
              <a:off x="5" y="0"/>
              <a:ext cx="10490728" cy="1785938"/>
            </a:xfrm>
            <a:prstGeom prst="rect">
              <a:avLst/>
            </a:prstGeom>
          </p:spPr>
          <p:txBody>
            <a:bodyPr lIns="0" tIns="0" rIns="0" bIns="0" rtlCol="0" anchor="t">
              <a:spAutoFit/>
            </a:bodyPr>
            <a:lstStyle/>
            <a:p>
              <a:pPr algn="ctr">
                <a:lnSpc>
                  <a:spcPts val="10559"/>
                </a:lnSpc>
              </a:pPr>
              <a:r>
                <a:rPr lang="en-US" sz="8799" spc="-175">
                  <a:solidFill>
                    <a:srgbClr val="A4B792"/>
                  </a:solidFill>
                  <a:latin typeface="Montserrat Classic Bold"/>
                </a:rPr>
                <a:t>Population</a:t>
              </a:r>
            </a:p>
          </p:txBody>
        </p:sp>
        <p:sp>
          <p:nvSpPr>
            <p:cNvPr id="4" name="TextBox 4"/>
            <p:cNvSpPr txBox="1"/>
            <p:nvPr/>
          </p:nvSpPr>
          <p:spPr>
            <a:xfrm>
              <a:off x="0" y="2102028"/>
              <a:ext cx="10490733" cy="1928812"/>
            </a:xfrm>
            <a:prstGeom prst="rect">
              <a:avLst/>
            </a:prstGeom>
          </p:spPr>
          <p:txBody>
            <a:bodyPr lIns="0" tIns="0" rIns="0" bIns="0" rtlCol="0" anchor="t">
              <a:spAutoFit/>
            </a:bodyPr>
            <a:lstStyle/>
            <a:p>
              <a:pPr algn="ctr">
                <a:lnSpc>
                  <a:spcPts val="3839"/>
                </a:lnSpc>
              </a:pPr>
              <a:r>
                <a:rPr lang="en-US" sz="3199" spc="31">
                  <a:solidFill>
                    <a:srgbClr val="E6E7E2"/>
                  </a:solidFill>
                  <a:latin typeface="Lora Italics"/>
                </a:rPr>
                <a:t>All units of analysis (cases, individuals, groups, objects, events) that exist for a specific topic</a:t>
              </a:r>
            </a:p>
          </p:txBody>
        </p:sp>
      </p:grpSp>
      <p:grpSp>
        <p:nvGrpSpPr>
          <p:cNvPr id="5" name="Group 5"/>
          <p:cNvGrpSpPr/>
          <p:nvPr/>
        </p:nvGrpSpPr>
        <p:grpSpPr>
          <a:xfrm>
            <a:off x="5209975" y="6444786"/>
            <a:ext cx="7868050" cy="2540928"/>
            <a:chOff x="0" y="0"/>
            <a:chExt cx="10490733" cy="3387903"/>
          </a:xfrm>
        </p:grpSpPr>
        <p:sp>
          <p:nvSpPr>
            <p:cNvPr id="6" name="TextBox 6"/>
            <p:cNvSpPr txBox="1"/>
            <p:nvPr/>
          </p:nvSpPr>
          <p:spPr>
            <a:xfrm>
              <a:off x="5" y="0"/>
              <a:ext cx="10490728" cy="1785938"/>
            </a:xfrm>
            <a:prstGeom prst="rect">
              <a:avLst/>
            </a:prstGeom>
          </p:spPr>
          <p:txBody>
            <a:bodyPr lIns="0" tIns="0" rIns="0" bIns="0" rtlCol="0" anchor="t">
              <a:spAutoFit/>
            </a:bodyPr>
            <a:lstStyle/>
            <a:p>
              <a:pPr algn="ctr">
                <a:lnSpc>
                  <a:spcPts val="10559"/>
                </a:lnSpc>
              </a:pPr>
              <a:r>
                <a:rPr lang="en-US" sz="8799" spc="-175">
                  <a:solidFill>
                    <a:srgbClr val="A4B792"/>
                  </a:solidFill>
                  <a:latin typeface="Montserrat Classic Bold"/>
                </a:rPr>
                <a:t>Sample</a:t>
              </a:r>
            </a:p>
          </p:txBody>
        </p:sp>
        <p:sp>
          <p:nvSpPr>
            <p:cNvPr id="7" name="TextBox 7"/>
            <p:cNvSpPr txBox="1"/>
            <p:nvPr/>
          </p:nvSpPr>
          <p:spPr>
            <a:xfrm>
              <a:off x="0" y="2102028"/>
              <a:ext cx="10490733" cy="1285875"/>
            </a:xfrm>
            <a:prstGeom prst="rect">
              <a:avLst/>
            </a:prstGeom>
          </p:spPr>
          <p:txBody>
            <a:bodyPr lIns="0" tIns="0" rIns="0" bIns="0" rtlCol="0" anchor="t">
              <a:spAutoFit/>
            </a:bodyPr>
            <a:lstStyle/>
            <a:p>
              <a:pPr algn="ctr">
                <a:lnSpc>
                  <a:spcPts val="3839"/>
                </a:lnSpc>
              </a:pPr>
              <a:r>
                <a:rPr lang="en-US" sz="3199" spc="31">
                  <a:solidFill>
                    <a:srgbClr val="E6E7E2"/>
                  </a:solidFill>
                  <a:latin typeface="Lora Italics"/>
                </a:rPr>
                <a:t>A subset of the units of analysis in the population</a:t>
              </a:r>
            </a:p>
          </p:txBody>
        </p:sp>
      </p:grpSp>
      <p:sp>
        <p:nvSpPr>
          <p:cNvPr id="8" name="AutoShape 8"/>
          <p:cNvSpPr/>
          <p:nvPr/>
        </p:nvSpPr>
        <p:spPr>
          <a:xfrm>
            <a:off x="1028700" y="5095875"/>
            <a:ext cx="16230600" cy="95250"/>
          </a:xfrm>
          <a:prstGeom prst="rect">
            <a:avLst/>
          </a:prstGeom>
          <a:solidFill>
            <a:srgbClr val="E6E7E2"/>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grpSp>
        <p:nvGrpSpPr>
          <p:cNvPr id="2" name="Group 2"/>
          <p:cNvGrpSpPr/>
          <p:nvPr/>
        </p:nvGrpSpPr>
        <p:grpSpPr>
          <a:xfrm>
            <a:off x="2300189" y="3059162"/>
            <a:ext cx="10668396" cy="4168676"/>
            <a:chOff x="0" y="0"/>
            <a:chExt cx="14224528" cy="5558234"/>
          </a:xfrm>
        </p:grpSpPr>
        <p:sp>
          <p:nvSpPr>
            <p:cNvPr id="3" name="TextBox 3"/>
            <p:cNvSpPr txBox="1"/>
            <p:nvPr/>
          </p:nvSpPr>
          <p:spPr>
            <a:xfrm>
              <a:off x="0" y="-9525"/>
              <a:ext cx="14224528" cy="1456134"/>
            </a:xfrm>
            <a:prstGeom prst="rect">
              <a:avLst/>
            </a:prstGeom>
          </p:spPr>
          <p:txBody>
            <a:bodyPr lIns="0" tIns="0" rIns="0" bIns="0" rtlCol="0" anchor="t">
              <a:spAutoFit/>
            </a:bodyPr>
            <a:lstStyle/>
            <a:p>
              <a:pPr algn="r">
                <a:lnSpc>
                  <a:spcPts val="8640"/>
                </a:lnSpc>
              </a:pPr>
              <a:r>
                <a:rPr lang="en-US" sz="7200" spc="-144">
                  <a:solidFill>
                    <a:srgbClr val="E6E7E2"/>
                  </a:solidFill>
                  <a:latin typeface="Montserrat Classic Bold"/>
                </a:rPr>
                <a:t>Probability Sampling</a:t>
              </a:r>
            </a:p>
          </p:txBody>
        </p:sp>
        <p:sp>
          <p:nvSpPr>
            <p:cNvPr id="4" name="TextBox 4"/>
            <p:cNvSpPr txBox="1"/>
            <p:nvPr/>
          </p:nvSpPr>
          <p:spPr>
            <a:xfrm>
              <a:off x="0" y="1700609"/>
              <a:ext cx="14224528" cy="3857625"/>
            </a:xfrm>
            <a:prstGeom prst="rect">
              <a:avLst/>
            </a:prstGeom>
          </p:spPr>
          <p:txBody>
            <a:bodyPr lIns="0" tIns="0" rIns="0" bIns="0" rtlCol="0" anchor="t">
              <a:spAutoFit/>
            </a:bodyPr>
            <a:lstStyle/>
            <a:p>
              <a:pPr algn="r">
                <a:lnSpc>
                  <a:spcPts val="3839"/>
                </a:lnSpc>
              </a:pPr>
              <a:r>
                <a:rPr lang="en-US" sz="3199" spc="31">
                  <a:solidFill>
                    <a:srgbClr val="E6E7E2"/>
                  </a:solidFill>
                  <a:latin typeface="Lora Italics"/>
                </a:rPr>
                <a:t>best for generalizable, representative research (making statements about population</a:t>
              </a:r>
            </a:p>
            <a:p>
              <a:pPr algn="r">
                <a:lnSpc>
                  <a:spcPts val="3839"/>
                </a:lnSpc>
              </a:pPr>
              <a:endParaRPr lang="en-US" sz="3199" spc="31">
                <a:solidFill>
                  <a:srgbClr val="E6E7E2"/>
                </a:solidFill>
                <a:latin typeface="Lora Italics"/>
              </a:endParaRPr>
            </a:p>
            <a:p>
              <a:pPr algn="r">
                <a:lnSpc>
                  <a:spcPts val="3839"/>
                </a:lnSpc>
              </a:pPr>
              <a:r>
                <a:rPr lang="en-US" sz="3199" spc="31">
                  <a:solidFill>
                    <a:srgbClr val="E6E7E2"/>
                  </a:solidFill>
                  <a:latin typeface="Lora Italics"/>
                </a:rPr>
                <a:t>necessary for quantitative research</a:t>
              </a:r>
            </a:p>
            <a:p>
              <a:pPr algn="r">
                <a:lnSpc>
                  <a:spcPts val="3839"/>
                </a:lnSpc>
              </a:pPr>
              <a:endParaRPr lang="en-US" sz="3199" spc="31">
                <a:solidFill>
                  <a:srgbClr val="E6E7E2"/>
                </a:solidFill>
                <a:latin typeface="Lora Italics"/>
              </a:endParaRPr>
            </a:p>
            <a:p>
              <a:pPr algn="r">
                <a:lnSpc>
                  <a:spcPts val="3839"/>
                </a:lnSpc>
              </a:pPr>
              <a:r>
                <a:rPr lang="en-US" sz="3199" spc="31">
                  <a:solidFill>
                    <a:srgbClr val="E6E7E2"/>
                  </a:solidFill>
                  <a:latin typeface="Lora Italics"/>
                </a:rPr>
                <a:t>can be used for qualitative research</a:t>
              </a:r>
            </a:p>
          </p:txBody>
        </p:sp>
      </p:grpSp>
      <p:sp>
        <p:nvSpPr>
          <p:cNvPr id="5" name="AutoShape 5"/>
          <p:cNvSpPr/>
          <p:nvPr/>
        </p:nvSpPr>
        <p:spPr>
          <a:xfrm>
            <a:off x="13540086" y="1028700"/>
            <a:ext cx="95250" cy="8229600"/>
          </a:xfrm>
          <a:prstGeom prst="rect">
            <a:avLst/>
          </a:prstGeom>
          <a:solidFill>
            <a:srgbClr val="E6E7E2"/>
          </a:solid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300189" y="3179713"/>
            <a:ext cx="10668396" cy="3927574"/>
            <a:chOff x="0" y="0"/>
            <a:chExt cx="14224528" cy="5236766"/>
          </a:xfrm>
        </p:grpSpPr>
        <p:sp>
          <p:nvSpPr>
            <p:cNvPr id="3" name="TextBox 3"/>
            <p:cNvSpPr txBox="1"/>
            <p:nvPr/>
          </p:nvSpPr>
          <p:spPr>
            <a:xfrm>
              <a:off x="0" y="-9525"/>
              <a:ext cx="14224528" cy="4349353"/>
            </a:xfrm>
            <a:prstGeom prst="rect">
              <a:avLst/>
            </a:prstGeom>
          </p:spPr>
          <p:txBody>
            <a:bodyPr lIns="0" tIns="0" rIns="0" bIns="0" rtlCol="0" anchor="t">
              <a:spAutoFit/>
            </a:bodyPr>
            <a:lstStyle/>
            <a:p>
              <a:pPr algn="r">
                <a:lnSpc>
                  <a:spcPts val="8640"/>
                </a:lnSpc>
              </a:pPr>
              <a:r>
                <a:rPr lang="en-US" sz="7200" spc="-144">
                  <a:solidFill>
                    <a:srgbClr val="E6E7E2"/>
                  </a:solidFill>
                  <a:latin typeface="Montserrat Classic Bold"/>
                </a:rPr>
                <a:t>How to we ensure representativeness and generalizability?</a:t>
              </a:r>
            </a:p>
          </p:txBody>
        </p:sp>
        <p:sp>
          <p:nvSpPr>
            <p:cNvPr id="4" name="TextBox 4"/>
            <p:cNvSpPr txBox="1"/>
            <p:nvPr/>
          </p:nvSpPr>
          <p:spPr>
            <a:xfrm>
              <a:off x="0" y="4593828"/>
              <a:ext cx="14224528" cy="642938"/>
            </a:xfrm>
            <a:prstGeom prst="rect">
              <a:avLst/>
            </a:prstGeom>
          </p:spPr>
          <p:txBody>
            <a:bodyPr lIns="0" tIns="0" rIns="0" bIns="0" rtlCol="0" anchor="t">
              <a:spAutoFit/>
            </a:bodyPr>
            <a:lstStyle/>
            <a:p>
              <a:pPr algn="r">
                <a:lnSpc>
                  <a:spcPts val="3839"/>
                </a:lnSpc>
              </a:pPr>
              <a:r>
                <a:rPr lang="en-US" sz="3199" spc="31">
                  <a:solidFill>
                    <a:srgbClr val="E6E7E2"/>
                  </a:solidFill>
                  <a:latin typeface="Lora Italics"/>
                </a:rPr>
                <a:t>How to we abide by logic of probability theory?</a:t>
              </a:r>
            </a:p>
          </p:txBody>
        </p:sp>
      </p:grpSp>
      <p:sp>
        <p:nvSpPr>
          <p:cNvPr id="5" name="AutoShape 5"/>
          <p:cNvSpPr/>
          <p:nvPr/>
        </p:nvSpPr>
        <p:spPr>
          <a:xfrm>
            <a:off x="13540086" y="1028700"/>
            <a:ext cx="95250" cy="8229600"/>
          </a:xfrm>
          <a:prstGeom prst="rect">
            <a:avLst/>
          </a:prstGeom>
          <a:solidFill>
            <a:srgbClr val="E6E7E2"/>
          </a:solidFill>
        </p:spPr>
      </p:sp>
      <p:grpSp>
        <p:nvGrpSpPr>
          <p:cNvPr id="6" name="Group 6"/>
          <p:cNvGrpSpPr/>
          <p:nvPr/>
        </p:nvGrpSpPr>
        <p:grpSpPr>
          <a:xfrm>
            <a:off x="14197111" y="4248150"/>
            <a:ext cx="1790700" cy="1790700"/>
            <a:chOff x="0" y="0"/>
            <a:chExt cx="2387600" cy="2387600"/>
          </a:xfrm>
        </p:grpSpPr>
        <p:grpSp>
          <p:nvGrpSpPr>
            <p:cNvPr id="7" name="Group 7"/>
            <p:cNvGrpSpPr/>
            <p:nvPr/>
          </p:nvGrpSpPr>
          <p:grpSpPr>
            <a:xfrm>
              <a:off x="0" y="0"/>
              <a:ext cx="2387600" cy="23876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E7E2"/>
              </a:solidFill>
            </p:spPr>
          </p:sp>
        </p:grpSp>
        <p:pic>
          <p:nvPicPr>
            <p:cNvPr id="9" name="Picture 9"/>
            <p:cNvPicPr>
              <a:picLocks noChangeAspect="1"/>
            </p:cNvPicPr>
            <p:nvPr/>
          </p:nvPicPr>
          <p:blipFill>
            <a:blip r:embed="rId3"/>
            <a:srcRect/>
            <a:stretch>
              <a:fillRect/>
            </a:stretch>
          </p:blipFill>
          <p:spPr>
            <a:xfrm>
              <a:off x="495300" y="495300"/>
              <a:ext cx="1397000" cy="1397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grpSp>
        <p:nvGrpSpPr>
          <p:cNvPr id="2" name="Group 2"/>
          <p:cNvGrpSpPr/>
          <p:nvPr/>
        </p:nvGrpSpPr>
        <p:grpSpPr>
          <a:xfrm>
            <a:off x="5752900" y="3566160"/>
            <a:ext cx="10192150" cy="5692140"/>
            <a:chOff x="0" y="0"/>
            <a:chExt cx="13589533" cy="7589520"/>
          </a:xfrm>
        </p:grpSpPr>
        <p:sp>
          <p:nvSpPr>
            <p:cNvPr id="3" name="TextBox 3"/>
            <p:cNvSpPr txBox="1"/>
            <p:nvPr/>
          </p:nvSpPr>
          <p:spPr>
            <a:xfrm>
              <a:off x="0" y="0"/>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Random Selection</a:t>
              </a:r>
            </a:p>
          </p:txBody>
        </p:sp>
        <p:sp>
          <p:nvSpPr>
            <p:cNvPr id="4" name="TextBox 4"/>
            <p:cNvSpPr txBox="1"/>
            <p:nvPr/>
          </p:nvSpPr>
          <p:spPr>
            <a:xfrm>
              <a:off x="0" y="3352244"/>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Sampling Frame</a:t>
              </a:r>
            </a:p>
          </p:txBody>
        </p:sp>
        <p:sp>
          <p:nvSpPr>
            <p:cNvPr id="5" name="TextBox 5"/>
            <p:cNvSpPr txBox="1"/>
            <p:nvPr/>
          </p:nvSpPr>
          <p:spPr>
            <a:xfrm>
              <a:off x="0" y="811212"/>
              <a:ext cx="13589533" cy="2033032"/>
            </a:xfrm>
            <a:prstGeom prst="rect">
              <a:avLst/>
            </a:prstGeom>
          </p:spPr>
          <p:txBody>
            <a:bodyPr lIns="0" tIns="0" rIns="0" bIns="0" rtlCol="0" anchor="t">
              <a:spAutoFit/>
            </a:bodyPr>
            <a:lstStyle/>
            <a:p>
              <a:pPr>
                <a:lnSpc>
                  <a:spcPts val="4200"/>
                </a:lnSpc>
              </a:pPr>
              <a:r>
                <a:rPr lang="en-US" sz="2800">
                  <a:solidFill>
                    <a:srgbClr val="E6E7E2"/>
                  </a:solidFill>
                  <a:latin typeface="Lora Italics"/>
                </a:rPr>
                <a:t>Each unit within the population has an equal chance of selection for the sample. They will be randomly selected from the population</a:t>
              </a:r>
            </a:p>
          </p:txBody>
        </p:sp>
        <p:sp>
          <p:nvSpPr>
            <p:cNvPr id="6" name="TextBox 6"/>
            <p:cNvSpPr txBox="1"/>
            <p:nvPr/>
          </p:nvSpPr>
          <p:spPr>
            <a:xfrm>
              <a:off x="0" y="4172982"/>
              <a:ext cx="13589533" cy="3416538"/>
            </a:xfrm>
            <a:prstGeom prst="rect">
              <a:avLst/>
            </a:prstGeom>
          </p:spPr>
          <p:txBody>
            <a:bodyPr lIns="0" tIns="0" rIns="0" bIns="0" rtlCol="0" anchor="t">
              <a:spAutoFit/>
            </a:bodyPr>
            <a:lstStyle/>
            <a:p>
              <a:pPr>
                <a:lnSpc>
                  <a:spcPts val="4199"/>
                </a:lnSpc>
              </a:pPr>
              <a:r>
                <a:rPr lang="en-US" sz="2800">
                  <a:solidFill>
                    <a:srgbClr val="E6E7E2"/>
                  </a:solidFill>
                  <a:latin typeface="Lora Italics"/>
                </a:rPr>
                <a:t>A list of all units in a population. Used to select which units will be in the sample. Note: Think about the structure of the sampling frame (randomize it).</a:t>
              </a:r>
            </a:p>
            <a:p>
              <a:pPr>
                <a:lnSpc>
                  <a:spcPts val="4199"/>
                </a:lnSpc>
              </a:pPr>
              <a:endParaRPr lang="en-US" sz="2800">
                <a:solidFill>
                  <a:srgbClr val="E6E7E2"/>
                </a:solidFill>
                <a:latin typeface="Lora Italics"/>
              </a:endParaRPr>
            </a:p>
            <a:p>
              <a:pPr>
                <a:lnSpc>
                  <a:spcPts val="4200"/>
                </a:lnSpc>
              </a:pPr>
              <a:r>
                <a:rPr lang="en-US" sz="2800">
                  <a:solidFill>
                    <a:srgbClr val="E6E7E2"/>
                  </a:solidFill>
                  <a:latin typeface="Lora Italics"/>
                </a:rPr>
                <a:t>All probability sampling needs a sampling frame</a:t>
              </a:r>
            </a:p>
          </p:txBody>
        </p:sp>
      </p:grpSp>
      <p:sp>
        <p:nvSpPr>
          <p:cNvPr id="7" name="AutoShape 7"/>
          <p:cNvSpPr/>
          <p:nvPr/>
        </p:nvSpPr>
        <p:spPr>
          <a:xfrm>
            <a:off x="4895650" y="1028700"/>
            <a:ext cx="95250" cy="8229600"/>
          </a:xfrm>
          <a:prstGeom prst="rect">
            <a:avLst/>
          </a:prstGeom>
          <a:solidFill>
            <a:srgbClr val="E6E7E2"/>
          </a:solidFill>
        </p:spPr>
      </p:sp>
      <p:sp>
        <p:nvSpPr>
          <p:cNvPr id="8" name="TextBox 8"/>
          <p:cNvSpPr txBox="1"/>
          <p:nvPr/>
        </p:nvSpPr>
        <p:spPr>
          <a:xfrm>
            <a:off x="5752900" y="1019175"/>
            <a:ext cx="10192150" cy="2179439"/>
          </a:xfrm>
          <a:prstGeom prst="rect">
            <a:avLst/>
          </a:prstGeom>
        </p:spPr>
        <p:txBody>
          <a:bodyPr lIns="0" tIns="0" rIns="0" bIns="0" rtlCol="0" anchor="t">
            <a:spAutoFit/>
          </a:bodyPr>
          <a:lstStyle/>
          <a:p>
            <a:pPr>
              <a:lnSpc>
                <a:spcPts val="8640"/>
              </a:lnSpc>
            </a:pPr>
            <a:r>
              <a:rPr lang="en-US" sz="7200" spc="-144">
                <a:solidFill>
                  <a:srgbClr val="A4B792"/>
                </a:solidFill>
                <a:latin typeface="Montserrat Classic Bold"/>
              </a:rPr>
              <a:t>Probability Sampling Requires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l="7" r="7"/>
          <a:stretch>
            <a:fillRect/>
          </a:stretch>
        </p:blipFill>
        <p:spPr>
          <a:xfrm>
            <a:off x="1694985" y="1156094"/>
            <a:ext cx="7895063" cy="7974812"/>
          </a:xfrm>
          <a:prstGeom prst="rect">
            <a:avLst/>
          </a:prstGeom>
        </p:spPr>
      </p:pic>
      <p:grpSp>
        <p:nvGrpSpPr>
          <p:cNvPr id="4" name="Group 4"/>
          <p:cNvGrpSpPr/>
          <p:nvPr/>
        </p:nvGrpSpPr>
        <p:grpSpPr>
          <a:xfrm>
            <a:off x="11067650" y="3497243"/>
            <a:ext cx="6191650" cy="3292515"/>
            <a:chOff x="0" y="0"/>
            <a:chExt cx="8255533" cy="4390020"/>
          </a:xfrm>
        </p:grpSpPr>
        <p:sp>
          <p:nvSpPr>
            <p:cNvPr id="5" name="TextBox 5"/>
            <p:cNvSpPr txBox="1"/>
            <p:nvPr/>
          </p:nvSpPr>
          <p:spPr>
            <a:xfrm>
              <a:off x="0" y="-66675"/>
              <a:ext cx="8255533" cy="1558872"/>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SIMPLE RANDOM SAMPLING</a:t>
              </a:r>
            </a:p>
          </p:txBody>
        </p:sp>
        <p:sp>
          <p:nvSpPr>
            <p:cNvPr id="6" name="TextBox 6"/>
            <p:cNvSpPr txBox="1"/>
            <p:nvPr/>
          </p:nvSpPr>
          <p:spPr>
            <a:xfrm>
              <a:off x="0" y="1660472"/>
              <a:ext cx="8255533" cy="2729547"/>
            </a:xfrm>
            <a:prstGeom prst="rect">
              <a:avLst/>
            </a:prstGeom>
          </p:spPr>
          <p:txBody>
            <a:bodyPr lIns="0" tIns="0" rIns="0" bIns="0" rtlCol="0" anchor="t">
              <a:spAutoFit/>
            </a:bodyPr>
            <a:lstStyle/>
            <a:p>
              <a:pPr>
                <a:lnSpc>
                  <a:spcPts val="4200"/>
                </a:lnSpc>
              </a:pPr>
              <a:r>
                <a:rPr lang="en-US" sz="2800">
                  <a:solidFill>
                    <a:srgbClr val="E6E7E2"/>
                  </a:solidFill>
                  <a:latin typeface="Lora Italics"/>
                </a:rPr>
                <a:t>Units are assigned numbers. A set of random numbers is generated and the units having those numbers are included in the sample.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a:stretch>
            <a:fillRect/>
          </a:stretch>
        </p:blipFill>
        <p:spPr>
          <a:xfrm>
            <a:off x="1028700" y="3135843"/>
            <a:ext cx="8453293" cy="4015314"/>
          </a:xfrm>
          <a:prstGeom prst="rect">
            <a:avLst/>
          </a:prstGeom>
        </p:spPr>
      </p:pic>
      <p:grpSp>
        <p:nvGrpSpPr>
          <p:cNvPr id="4" name="Group 4"/>
          <p:cNvGrpSpPr/>
          <p:nvPr/>
        </p:nvGrpSpPr>
        <p:grpSpPr>
          <a:xfrm>
            <a:off x="11067650" y="4321006"/>
            <a:ext cx="6191650" cy="1644987"/>
            <a:chOff x="0" y="0"/>
            <a:chExt cx="8255533" cy="2193316"/>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SYSTEMATIC SAMPLING</a:t>
              </a:r>
            </a:p>
          </p:txBody>
        </p:sp>
        <p:sp>
          <p:nvSpPr>
            <p:cNvPr id="6" name="TextBox 6"/>
            <p:cNvSpPr txBox="1"/>
            <p:nvPr/>
          </p:nvSpPr>
          <p:spPr>
            <a:xfrm>
              <a:off x="0" y="856800"/>
              <a:ext cx="8255533" cy="1336516"/>
            </a:xfrm>
            <a:prstGeom prst="rect">
              <a:avLst/>
            </a:prstGeom>
          </p:spPr>
          <p:txBody>
            <a:bodyPr lIns="0" tIns="0" rIns="0" bIns="0" rtlCol="0" anchor="t">
              <a:spAutoFit/>
            </a:bodyPr>
            <a:lstStyle/>
            <a:p>
              <a:pPr>
                <a:lnSpc>
                  <a:spcPts val="4200"/>
                </a:lnSpc>
              </a:pPr>
              <a:r>
                <a:rPr lang="en-US" sz="2800">
                  <a:solidFill>
                    <a:srgbClr val="E6E7E2"/>
                  </a:solidFill>
                  <a:latin typeface="Lora Italics"/>
                </a:rPr>
                <a:t>Every </a:t>
              </a:r>
              <a:r>
                <a:rPr lang="en-US" sz="2800">
                  <a:solidFill>
                    <a:srgbClr val="E6E7E2"/>
                  </a:solidFill>
                  <a:latin typeface="Lora Bold Italics"/>
                </a:rPr>
                <a:t>kth</a:t>
              </a:r>
              <a:r>
                <a:rPr lang="en-US" sz="2800">
                  <a:solidFill>
                    <a:srgbClr val="E6E7E2"/>
                  </a:solidFill>
                  <a:latin typeface="Lora Italics"/>
                </a:rPr>
                <a:t> unit in a list is selected for inclusion in the sample.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sp>
        <p:nvSpPr>
          <p:cNvPr id="2" name="AutoShape 2"/>
          <p:cNvSpPr/>
          <p:nvPr/>
        </p:nvSpPr>
        <p:spPr>
          <a:xfrm>
            <a:off x="10286800" y="1028700"/>
            <a:ext cx="95250" cy="8229600"/>
          </a:xfrm>
          <a:prstGeom prst="rect">
            <a:avLst/>
          </a:prstGeom>
          <a:solidFill>
            <a:srgbClr val="E6E7E2"/>
          </a:solidFill>
        </p:spPr>
      </p:sp>
      <p:pic>
        <p:nvPicPr>
          <p:cNvPr id="3" name="Picture 3"/>
          <p:cNvPicPr>
            <a:picLocks noChangeAspect="1"/>
          </p:cNvPicPr>
          <p:nvPr/>
        </p:nvPicPr>
        <p:blipFill>
          <a:blip r:embed="rId3"/>
          <a:srcRect l="29" r="29"/>
          <a:stretch>
            <a:fillRect/>
          </a:stretch>
        </p:blipFill>
        <p:spPr>
          <a:xfrm>
            <a:off x="1266593" y="1931358"/>
            <a:ext cx="8356793" cy="6424284"/>
          </a:xfrm>
          <a:prstGeom prst="rect">
            <a:avLst/>
          </a:prstGeom>
        </p:spPr>
      </p:pic>
      <p:grpSp>
        <p:nvGrpSpPr>
          <p:cNvPr id="4" name="Group 4"/>
          <p:cNvGrpSpPr/>
          <p:nvPr/>
        </p:nvGrpSpPr>
        <p:grpSpPr>
          <a:xfrm>
            <a:off x="11067650" y="3798620"/>
            <a:ext cx="6191650" cy="2689761"/>
            <a:chOff x="0" y="0"/>
            <a:chExt cx="8255533" cy="3586348"/>
          </a:xfrm>
        </p:grpSpPr>
        <p:sp>
          <p:nvSpPr>
            <p:cNvPr id="5" name="TextBox 5"/>
            <p:cNvSpPr txBox="1"/>
            <p:nvPr/>
          </p:nvSpPr>
          <p:spPr>
            <a:xfrm>
              <a:off x="0" y="-66675"/>
              <a:ext cx="8255533" cy="755200"/>
            </a:xfrm>
            <a:prstGeom prst="rect">
              <a:avLst/>
            </a:prstGeom>
          </p:spPr>
          <p:txBody>
            <a:bodyPr lIns="0" tIns="0" rIns="0" bIns="0" rtlCol="0" anchor="t">
              <a:spAutoFit/>
            </a:bodyPr>
            <a:lstStyle/>
            <a:p>
              <a:pPr>
                <a:lnSpc>
                  <a:spcPts val="4760"/>
                </a:lnSpc>
              </a:pPr>
              <a:r>
                <a:rPr lang="en-US" sz="3400" spc="272">
                  <a:solidFill>
                    <a:srgbClr val="A4B792"/>
                  </a:solidFill>
                  <a:latin typeface="Montserrat Classic Bold"/>
                </a:rPr>
                <a:t>STRATIFIED SAMPLING</a:t>
              </a:r>
            </a:p>
          </p:txBody>
        </p:sp>
        <p:sp>
          <p:nvSpPr>
            <p:cNvPr id="6" name="TextBox 6"/>
            <p:cNvSpPr txBox="1"/>
            <p:nvPr/>
          </p:nvSpPr>
          <p:spPr>
            <a:xfrm>
              <a:off x="0" y="856800"/>
              <a:ext cx="8255533" cy="2729547"/>
            </a:xfrm>
            <a:prstGeom prst="rect">
              <a:avLst/>
            </a:prstGeom>
          </p:spPr>
          <p:txBody>
            <a:bodyPr lIns="0" tIns="0" rIns="0" bIns="0" rtlCol="0" anchor="t">
              <a:spAutoFit/>
            </a:bodyPr>
            <a:lstStyle/>
            <a:p>
              <a:pPr>
                <a:lnSpc>
                  <a:spcPts val="4200"/>
                </a:lnSpc>
              </a:pPr>
              <a:r>
                <a:rPr lang="en-US" sz="2800">
                  <a:solidFill>
                    <a:srgbClr val="E6E7E2"/>
                  </a:solidFill>
                  <a:latin typeface="Lora Italics"/>
                </a:rPr>
                <a:t>Grouping units on sampling frame into homogenous groups (strata). Conduct systematic sampling on the entire list.</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300189" y="4264670"/>
            <a:ext cx="10668396" cy="1757660"/>
            <a:chOff x="0" y="0"/>
            <a:chExt cx="14224528" cy="2343547"/>
          </a:xfrm>
        </p:grpSpPr>
        <p:sp>
          <p:nvSpPr>
            <p:cNvPr id="3" name="TextBox 3"/>
            <p:cNvSpPr txBox="1"/>
            <p:nvPr/>
          </p:nvSpPr>
          <p:spPr>
            <a:xfrm>
              <a:off x="0" y="-9525"/>
              <a:ext cx="14224528" cy="1456134"/>
            </a:xfrm>
            <a:prstGeom prst="rect">
              <a:avLst/>
            </a:prstGeom>
          </p:spPr>
          <p:txBody>
            <a:bodyPr lIns="0" tIns="0" rIns="0" bIns="0" rtlCol="0" anchor="t">
              <a:spAutoFit/>
            </a:bodyPr>
            <a:lstStyle/>
            <a:p>
              <a:pPr algn="r">
                <a:lnSpc>
                  <a:spcPts val="8640"/>
                </a:lnSpc>
              </a:pPr>
              <a:r>
                <a:rPr lang="en-US" sz="7200" spc="-144">
                  <a:solidFill>
                    <a:srgbClr val="E6E7E2"/>
                  </a:solidFill>
                  <a:latin typeface="Montserrat Classic Bold"/>
                </a:rPr>
                <a:t>Why do we sample?</a:t>
              </a:r>
            </a:p>
          </p:txBody>
        </p:sp>
        <p:sp>
          <p:nvSpPr>
            <p:cNvPr id="4" name="TextBox 4"/>
            <p:cNvSpPr txBox="1"/>
            <p:nvPr/>
          </p:nvSpPr>
          <p:spPr>
            <a:xfrm>
              <a:off x="0" y="1700609"/>
              <a:ext cx="14224528" cy="642938"/>
            </a:xfrm>
            <a:prstGeom prst="rect">
              <a:avLst/>
            </a:prstGeom>
          </p:spPr>
          <p:txBody>
            <a:bodyPr lIns="0" tIns="0" rIns="0" bIns="0" rtlCol="0" anchor="t">
              <a:spAutoFit/>
            </a:bodyPr>
            <a:lstStyle/>
            <a:p>
              <a:pPr algn="r">
                <a:lnSpc>
                  <a:spcPts val="3839"/>
                </a:lnSpc>
              </a:pPr>
              <a:r>
                <a:rPr lang="en-US" sz="3199" spc="31">
                  <a:solidFill>
                    <a:srgbClr val="E6E7E2"/>
                  </a:solidFill>
                  <a:latin typeface="Lora Italics"/>
                </a:rPr>
                <a:t>Why not just take the population?</a:t>
              </a:r>
            </a:p>
          </p:txBody>
        </p:sp>
      </p:grpSp>
      <p:sp>
        <p:nvSpPr>
          <p:cNvPr id="5" name="AutoShape 5"/>
          <p:cNvSpPr/>
          <p:nvPr/>
        </p:nvSpPr>
        <p:spPr>
          <a:xfrm>
            <a:off x="13540086" y="1028700"/>
            <a:ext cx="95250" cy="8229600"/>
          </a:xfrm>
          <a:prstGeom prst="rect">
            <a:avLst/>
          </a:prstGeom>
          <a:solidFill>
            <a:srgbClr val="E6E7E2"/>
          </a:solidFill>
        </p:spPr>
      </p:sp>
      <p:grpSp>
        <p:nvGrpSpPr>
          <p:cNvPr id="6" name="Group 6"/>
          <p:cNvGrpSpPr/>
          <p:nvPr/>
        </p:nvGrpSpPr>
        <p:grpSpPr>
          <a:xfrm>
            <a:off x="14197111" y="4248150"/>
            <a:ext cx="1790700" cy="1790700"/>
            <a:chOff x="0" y="0"/>
            <a:chExt cx="2387600" cy="2387600"/>
          </a:xfrm>
        </p:grpSpPr>
        <p:grpSp>
          <p:nvGrpSpPr>
            <p:cNvPr id="7" name="Group 7"/>
            <p:cNvGrpSpPr/>
            <p:nvPr/>
          </p:nvGrpSpPr>
          <p:grpSpPr>
            <a:xfrm>
              <a:off x="0" y="0"/>
              <a:ext cx="2387600" cy="23876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6E7E2"/>
              </a:solidFill>
            </p:spPr>
          </p:sp>
        </p:grpSp>
        <p:pic>
          <p:nvPicPr>
            <p:cNvPr id="9" name="Picture 9"/>
            <p:cNvPicPr>
              <a:picLocks noChangeAspect="1"/>
            </p:cNvPicPr>
            <p:nvPr/>
          </p:nvPicPr>
          <p:blipFill>
            <a:blip r:embed="rId3"/>
            <a:srcRect/>
            <a:stretch>
              <a:fillRect/>
            </a:stretch>
          </p:blipFill>
          <p:spPr>
            <a:xfrm>
              <a:off x="495300" y="495300"/>
              <a:ext cx="1397000" cy="1397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7E2"/>
        </a:solidFill>
        <a:effectLst/>
      </p:bgPr>
    </p:bg>
    <p:spTree>
      <p:nvGrpSpPr>
        <p:cNvPr id="1" name=""/>
        <p:cNvGrpSpPr/>
        <p:nvPr/>
      </p:nvGrpSpPr>
      <p:grpSpPr>
        <a:xfrm>
          <a:off x="0" y="0"/>
          <a:ext cx="0" cy="0"/>
          <a:chOff x="0" y="0"/>
          <a:chExt cx="0" cy="0"/>
        </a:xfrm>
      </p:grpSpPr>
      <p:sp>
        <p:nvSpPr>
          <p:cNvPr id="2" name="AutoShape 2"/>
          <p:cNvSpPr/>
          <p:nvPr/>
        </p:nvSpPr>
        <p:spPr>
          <a:xfrm>
            <a:off x="6057700" y="1028700"/>
            <a:ext cx="95250" cy="8229600"/>
          </a:xfrm>
          <a:prstGeom prst="rect">
            <a:avLst/>
          </a:prstGeom>
          <a:solidFill>
            <a:srgbClr val="2A3B19"/>
          </a:solidFill>
        </p:spPr>
      </p:sp>
      <p:grpSp>
        <p:nvGrpSpPr>
          <p:cNvPr id="3" name="Group 3"/>
          <p:cNvGrpSpPr/>
          <p:nvPr/>
        </p:nvGrpSpPr>
        <p:grpSpPr>
          <a:xfrm>
            <a:off x="7105446" y="2427912"/>
            <a:ext cx="7868054" cy="5431175"/>
            <a:chOff x="0" y="0"/>
            <a:chExt cx="10490739" cy="7241567"/>
          </a:xfrm>
        </p:grpSpPr>
        <p:sp>
          <p:nvSpPr>
            <p:cNvPr id="4" name="TextBox 4"/>
            <p:cNvSpPr txBox="1"/>
            <p:nvPr/>
          </p:nvSpPr>
          <p:spPr>
            <a:xfrm>
              <a:off x="5" y="-9525"/>
              <a:ext cx="10490728" cy="2902744"/>
            </a:xfrm>
            <a:prstGeom prst="rect">
              <a:avLst/>
            </a:prstGeom>
          </p:spPr>
          <p:txBody>
            <a:bodyPr lIns="0" tIns="0" rIns="0" bIns="0" rtlCol="0" anchor="t">
              <a:spAutoFit/>
            </a:bodyPr>
            <a:lstStyle/>
            <a:p>
              <a:pPr>
                <a:lnSpc>
                  <a:spcPts val="8640"/>
                </a:lnSpc>
              </a:pPr>
              <a:r>
                <a:rPr lang="en-US" sz="7200" spc="-144">
                  <a:solidFill>
                    <a:srgbClr val="2A3B19"/>
                  </a:solidFill>
                  <a:latin typeface="Montserrat Classic Bold"/>
                </a:rPr>
                <a:t>Why do we sample?</a:t>
              </a:r>
            </a:p>
          </p:txBody>
        </p:sp>
        <p:sp>
          <p:nvSpPr>
            <p:cNvPr id="5" name="TextBox 5"/>
            <p:cNvSpPr txBox="1"/>
            <p:nvPr/>
          </p:nvSpPr>
          <p:spPr>
            <a:xfrm>
              <a:off x="0" y="3334544"/>
              <a:ext cx="10490733" cy="755200"/>
            </a:xfrm>
            <a:prstGeom prst="rect">
              <a:avLst/>
            </a:prstGeom>
          </p:spPr>
          <p:txBody>
            <a:bodyPr lIns="0" tIns="0" rIns="0" bIns="0" rtlCol="0" anchor="t">
              <a:spAutoFit/>
            </a:bodyPr>
            <a:lstStyle/>
            <a:p>
              <a:pPr>
                <a:lnSpc>
                  <a:spcPts val="4760"/>
                </a:lnSpc>
              </a:pPr>
              <a:r>
                <a:rPr lang="en-US" sz="3400" spc="272">
                  <a:solidFill>
                    <a:srgbClr val="2A3B19"/>
                  </a:solidFill>
                  <a:latin typeface="Montserrat Classic Bold"/>
                </a:rPr>
                <a:t>POPULATION REASONS</a:t>
              </a:r>
            </a:p>
          </p:txBody>
        </p:sp>
        <p:sp>
          <p:nvSpPr>
            <p:cNvPr id="6" name="TextBox 6"/>
            <p:cNvSpPr txBox="1"/>
            <p:nvPr/>
          </p:nvSpPr>
          <p:spPr>
            <a:xfrm>
              <a:off x="5" y="4521544"/>
              <a:ext cx="10490733" cy="2720023"/>
            </a:xfrm>
            <a:prstGeom prst="rect">
              <a:avLst/>
            </a:prstGeom>
          </p:spPr>
          <p:txBody>
            <a:bodyPr lIns="0" tIns="0" rIns="0" bIns="0" rtlCol="0" anchor="t">
              <a:spAutoFit/>
            </a:bodyPr>
            <a:lstStyle/>
            <a:p>
              <a:pPr>
                <a:lnSpc>
                  <a:spcPts val="4199"/>
                </a:lnSpc>
              </a:pPr>
              <a:r>
                <a:rPr lang="en-US" sz="2800">
                  <a:solidFill>
                    <a:srgbClr val="2A3B19"/>
                  </a:solidFill>
                  <a:latin typeface="Lora"/>
                </a:rPr>
                <a:t>Time consuming to observe/collect data</a:t>
              </a:r>
            </a:p>
            <a:p>
              <a:pPr>
                <a:lnSpc>
                  <a:spcPts val="4199"/>
                </a:lnSpc>
              </a:pPr>
              <a:r>
                <a:rPr lang="en-US" sz="2799">
                  <a:solidFill>
                    <a:srgbClr val="2A3B19"/>
                  </a:solidFill>
                  <a:latin typeface="Lora"/>
                </a:rPr>
                <a:t>Expensive</a:t>
              </a:r>
            </a:p>
            <a:p>
              <a:pPr>
                <a:lnSpc>
                  <a:spcPts val="4199"/>
                </a:lnSpc>
              </a:pPr>
              <a:r>
                <a:rPr lang="en-US" sz="2799">
                  <a:solidFill>
                    <a:srgbClr val="2A3B19"/>
                  </a:solidFill>
                  <a:latin typeface="Lora"/>
                </a:rPr>
                <a:t>Population changes over time</a:t>
              </a:r>
            </a:p>
            <a:p>
              <a:pPr>
                <a:lnSpc>
                  <a:spcPts val="4200"/>
                </a:lnSpc>
              </a:pPr>
              <a:r>
                <a:rPr lang="en-US" sz="2800">
                  <a:solidFill>
                    <a:srgbClr val="2A3B19"/>
                  </a:solidFill>
                  <a:latin typeface="Lora"/>
                </a:rPr>
                <a:t>Generalizability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331691" y="4264670"/>
            <a:ext cx="13624618" cy="1757660"/>
            <a:chOff x="0" y="0"/>
            <a:chExt cx="18166157" cy="2343547"/>
          </a:xfrm>
        </p:grpSpPr>
        <p:sp>
          <p:nvSpPr>
            <p:cNvPr id="3" name="TextBox 3"/>
            <p:cNvSpPr txBox="1"/>
            <p:nvPr/>
          </p:nvSpPr>
          <p:spPr>
            <a:xfrm>
              <a:off x="0" y="-9525"/>
              <a:ext cx="18166157" cy="1456134"/>
            </a:xfrm>
            <a:prstGeom prst="rect">
              <a:avLst/>
            </a:prstGeom>
          </p:spPr>
          <p:txBody>
            <a:bodyPr lIns="0" tIns="0" rIns="0" bIns="0" rtlCol="0" anchor="t">
              <a:spAutoFit/>
            </a:bodyPr>
            <a:lstStyle/>
            <a:p>
              <a:pPr algn="r">
                <a:lnSpc>
                  <a:spcPts val="8640"/>
                </a:lnSpc>
              </a:pPr>
              <a:r>
                <a:rPr lang="en-US" sz="7200" spc="-144">
                  <a:solidFill>
                    <a:srgbClr val="E6E7E2"/>
                  </a:solidFill>
                  <a:latin typeface="Montserrat Classic Bold"/>
                </a:rPr>
                <a:t>Sampling</a:t>
              </a:r>
            </a:p>
          </p:txBody>
        </p:sp>
        <p:sp>
          <p:nvSpPr>
            <p:cNvPr id="4" name="TextBox 4"/>
            <p:cNvSpPr txBox="1"/>
            <p:nvPr/>
          </p:nvSpPr>
          <p:spPr>
            <a:xfrm>
              <a:off x="0" y="1700609"/>
              <a:ext cx="18166157" cy="642938"/>
            </a:xfrm>
            <a:prstGeom prst="rect">
              <a:avLst/>
            </a:prstGeom>
          </p:spPr>
          <p:txBody>
            <a:bodyPr lIns="0" tIns="0" rIns="0" bIns="0" rtlCol="0" anchor="t">
              <a:spAutoFit/>
            </a:bodyPr>
            <a:lstStyle/>
            <a:p>
              <a:pPr algn="r">
                <a:lnSpc>
                  <a:spcPts val="3839"/>
                </a:lnSpc>
              </a:pPr>
              <a:r>
                <a:rPr lang="en-US" sz="3199" spc="31">
                  <a:solidFill>
                    <a:srgbClr val="E6E7E2"/>
                  </a:solidFill>
                  <a:latin typeface="Lora Italics"/>
                </a:rPr>
                <a:t>The exact process of how a researcher selects units for their sample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5817" b="927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14025" y="3841043"/>
            <a:ext cx="6191650" cy="2689761"/>
            <a:chOff x="0" y="0"/>
            <a:chExt cx="8255533" cy="3586348"/>
          </a:xfrm>
        </p:grpSpPr>
        <p:sp>
          <p:nvSpPr>
            <p:cNvPr id="3" name="TextBox 3"/>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NON-PROBABILITY</a:t>
              </a:r>
            </a:p>
          </p:txBody>
        </p:sp>
        <p:sp>
          <p:nvSpPr>
            <p:cNvPr id="4" name="TextBox 4"/>
            <p:cNvSpPr txBox="1"/>
            <p:nvPr/>
          </p:nvSpPr>
          <p:spPr>
            <a:xfrm>
              <a:off x="0" y="866325"/>
              <a:ext cx="8255533" cy="2720023"/>
            </a:xfrm>
            <a:prstGeom prst="rect">
              <a:avLst/>
            </a:prstGeom>
          </p:spPr>
          <p:txBody>
            <a:bodyPr lIns="0" tIns="0" rIns="0" bIns="0" rtlCol="0" anchor="t">
              <a:spAutoFit/>
            </a:bodyPr>
            <a:lstStyle/>
            <a:p>
              <a:pPr algn="ctr">
                <a:lnSpc>
                  <a:spcPts val="4199"/>
                </a:lnSpc>
              </a:pPr>
              <a:r>
                <a:rPr lang="en-US" sz="2800">
                  <a:solidFill>
                    <a:srgbClr val="E6E7E2"/>
                  </a:solidFill>
                  <a:latin typeface="Lora"/>
                </a:rPr>
                <a:t>Selecting units based on convenience to researcher</a:t>
              </a:r>
              <a:r>
                <a:rPr lang="en-US" sz="2799">
                  <a:solidFill>
                    <a:srgbClr val="E6E7E2"/>
                  </a:solidFill>
                  <a:latin typeface="Lora"/>
                </a:rPr>
                <a:t>, not based on probability theory</a:t>
              </a:r>
            </a:p>
            <a:p>
              <a:pPr algn="ctr">
                <a:lnSpc>
                  <a:spcPts val="4200"/>
                </a:lnSpc>
              </a:pPr>
              <a:endParaRPr lang="en-US" sz="2799">
                <a:solidFill>
                  <a:srgbClr val="E6E7E2"/>
                </a:solidFill>
                <a:latin typeface="Lora"/>
              </a:endParaRPr>
            </a:p>
          </p:txBody>
        </p:sp>
      </p:grpSp>
      <p:sp>
        <p:nvSpPr>
          <p:cNvPr id="5" name="AutoShape 5"/>
          <p:cNvSpPr/>
          <p:nvPr/>
        </p:nvSpPr>
        <p:spPr>
          <a:xfrm>
            <a:off x="9163050" y="-209550"/>
            <a:ext cx="9372600" cy="10706100"/>
          </a:xfrm>
          <a:prstGeom prst="rect">
            <a:avLst/>
          </a:prstGeom>
          <a:solidFill>
            <a:srgbClr val="2A3B19"/>
          </a:solidFill>
        </p:spPr>
      </p:sp>
      <p:grpSp>
        <p:nvGrpSpPr>
          <p:cNvPr id="6" name="Group 6"/>
          <p:cNvGrpSpPr/>
          <p:nvPr/>
        </p:nvGrpSpPr>
        <p:grpSpPr>
          <a:xfrm>
            <a:off x="10753525" y="3841043"/>
            <a:ext cx="6191650" cy="1644987"/>
            <a:chOff x="0" y="0"/>
            <a:chExt cx="8255533" cy="2193316"/>
          </a:xfrm>
        </p:grpSpPr>
        <p:sp>
          <p:nvSpPr>
            <p:cNvPr id="7" name="TextBox 7"/>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PROBABILITY</a:t>
              </a:r>
            </a:p>
          </p:txBody>
        </p:sp>
        <p:sp>
          <p:nvSpPr>
            <p:cNvPr id="8" name="TextBox 8"/>
            <p:cNvSpPr txBox="1"/>
            <p:nvPr/>
          </p:nvSpPr>
          <p:spPr>
            <a:xfrm>
              <a:off x="0" y="856800"/>
              <a:ext cx="8255533" cy="1336516"/>
            </a:xfrm>
            <a:prstGeom prst="rect">
              <a:avLst/>
            </a:prstGeom>
          </p:spPr>
          <p:txBody>
            <a:bodyPr lIns="0" tIns="0" rIns="0" bIns="0" rtlCol="0" anchor="t">
              <a:spAutoFit/>
            </a:bodyPr>
            <a:lstStyle/>
            <a:p>
              <a:pPr algn="ctr">
                <a:lnSpc>
                  <a:spcPts val="4200"/>
                </a:lnSpc>
              </a:pPr>
              <a:r>
                <a:rPr lang="en-US" sz="2800">
                  <a:solidFill>
                    <a:srgbClr val="E6E7E2"/>
                  </a:solidFill>
                  <a:latin typeface="Lora"/>
                </a:rPr>
                <a:t>Selecting units by relying on probability theory</a:t>
              </a:r>
            </a:p>
          </p:txBody>
        </p:sp>
      </p:grpSp>
      <p:sp>
        <p:nvSpPr>
          <p:cNvPr id="9" name="AutoShape 9"/>
          <p:cNvSpPr/>
          <p:nvPr/>
        </p:nvSpPr>
        <p:spPr>
          <a:xfrm>
            <a:off x="9115425" y="2680706"/>
            <a:ext cx="95250" cy="6577594"/>
          </a:xfrm>
          <a:prstGeom prst="rect">
            <a:avLst/>
          </a:prstGeom>
          <a:solidFill>
            <a:srgbClr val="E6E7E2"/>
          </a:solidFill>
        </p:spPr>
      </p:sp>
      <p:sp>
        <p:nvSpPr>
          <p:cNvPr id="10" name="TextBox 10"/>
          <p:cNvSpPr txBox="1"/>
          <p:nvPr/>
        </p:nvSpPr>
        <p:spPr>
          <a:xfrm>
            <a:off x="4209850" y="952500"/>
            <a:ext cx="10001650" cy="614303"/>
          </a:xfrm>
          <a:prstGeom prst="rect">
            <a:avLst/>
          </a:prstGeom>
        </p:spPr>
        <p:txBody>
          <a:bodyPr lIns="0" tIns="0" rIns="0" bIns="0" rtlCol="0" anchor="t">
            <a:spAutoFit/>
          </a:bodyPr>
          <a:lstStyle/>
          <a:p>
            <a:pPr>
              <a:lnSpc>
                <a:spcPts val="5040"/>
              </a:lnSpc>
            </a:pPr>
            <a:r>
              <a:rPr lang="en-US" sz="3600" spc="288">
                <a:solidFill>
                  <a:srgbClr val="E6E7E2"/>
                </a:solidFill>
                <a:latin typeface="Montserrat Classic Bold"/>
              </a:rPr>
              <a:t>TWO TYPES OF SAMPLING METHODS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7E2"/>
        </a:solidFill>
        <a:effectLst/>
      </p:bgPr>
    </p:bg>
    <p:spTree>
      <p:nvGrpSpPr>
        <p:cNvPr id="1" name=""/>
        <p:cNvGrpSpPr/>
        <p:nvPr/>
      </p:nvGrpSpPr>
      <p:grpSpPr>
        <a:xfrm>
          <a:off x="0" y="0"/>
          <a:ext cx="0" cy="0"/>
          <a:chOff x="0" y="0"/>
          <a:chExt cx="0" cy="0"/>
        </a:xfrm>
      </p:grpSpPr>
      <p:sp>
        <p:nvSpPr>
          <p:cNvPr id="2" name="AutoShape 2"/>
          <p:cNvSpPr/>
          <p:nvPr/>
        </p:nvSpPr>
        <p:spPr>
          <a:xfrm>
            <a:off x="6057700" y="1028700"/>
            <a:ext cx="95250" cy="8229600"/>
          </a:xfrm>
          <a:prstGeom prst="rect">
            <a:avLst/>
          </a:prstGeom>
          <a:solidFill>
            <a:srgbClr val="2A3B19"/>
          </a:solidFill>
        </p:spPr>
      </p:sp>
      <p:sp>
        <p:nvSpPr>
          <p:cNvPr id="3" name="TextBox 3"/>
          <p:cNvSpPr txBox="1"/>
          <p:nvPr/>
        </p:nvSpPr>
        <p:spPr>
          <a:xfrm>
            <a:off x="7105450" y="2137102"/>
            <a:ext cx="7868046" cy="3264396"/>
          </a:xfrm>
          <a:prstGeom prst="rect">
            <a:avLst/>
          </a:prstGeom>
        </p:spPr>
        <p:txBody>
          <a:bodyPr lIns="0" tIns="0" rIns="0" bIns="0" rtlCol="0" anchor="t">
            <a:spAutoFit/>
          </a:bodyPr>
          <a:lstStyle/>
          <a:p>
            <a:pPr>
              <a:lnSpc>
                <a:spcPts val="8640"/>
              </a:lnSpc>
            </a:pPr>
            <a:r>
              <a:rPr lang="en-US" sz="7200" spc="-144">
                <a:solidFill>
                  <a:srgbClr val="2A3B19"/>
                </a:solidFill>
                <a:latin typeface="Montserrat Classic Bold"/>
              </a:rPr>
              <a:t>Which method do we use, and when?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t="5817" b="927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114025" y="3421427"/>
            <a:ext cx="6191650" cy="5096153"/>
            <a:chOff x="0" y="0"/>
            <a:chExt cx="8255533" cy="6794871"/>
          </a:xfrm>
        </p:grpSpPr>
        <p:sp>
          <p:nvSpPr>
            <p:cNvPr id="3" name="TextBox 3"/>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NON-PROBABILITY</a:t>
              </a:r>
            </a:p>
          </p:txBody>
        </p:sp>
        <p:sp>
          <p:nvSpPr>
            <p:cNvPr id="4" name="TextBox 4"/>
            <p:cNvSpPr txBox="1"/>
            <p:nvPr/>
          </p:nvSpPr>
          <p:spPr>
            <a:xfrm>
              <a:off x="0" y="885375"/>
              <a:ext cx="8255533" cy="5909495"/>
            </a:xfrm>
            <a:prstGeom prst="rect">
              <a:avLst/>
            </a:prstGeom>
          </p:spPr>
          <p:txBody>
            <a:bodyPr lIns="0" tIns="0" rIns="0" bIns="0" rtlCol="0" anchor="t">
              <a:spAutoFit/>
            </a:bodyPr>
            <a:lstStyle/>
            <a:p>
              <a:pPr algn="ctr">
                <a:lnSpc>
                  <a:spcPts val="3919"/>
                </a:lnSpc>
              </a:pPr>
              <a:r>
                <a:rPr lang="en-US" sz="2800">
                  <a:solidFill>
                    <a:srgbClr val="E6E7E2"/>
                  </a:solidFill>
                  <a:latin typeface="Lora"/>
                </a:rPr>
                <a:t>When researcher wants a non-representative sample (one that is not representative of the population)</a:t>
              </a:r>
            </a:p>
            <a:p>
              <a:pPr algn="ctr">
                <a:lnSpc>
                  <a:spcPts val="3919"/>
                </a:lnSpc>
              </a:pPr>
              <a:endParaRPr lang="en-US" sz="2800">
                <a:solidFill>
                  <a:srgbClr val="E6E7E2"/>
                </a:solidFill>
                <a:latin typeface="Lora"/>
              </a:endParaRPr>
            </a:p>
            <a:p>
              <a:pPr algn="ctr">
                <a:lnSpc>
                  <a:spcPts val="3919"/>
                </a:lnSpc>
              </a:pPr>
              <a:r>
                <a:rPr lang="en-US" sz="2800">
                  <a:solidFill>
                    <a:srgbClr val="E6E7E2"/>
                  </a:solidFill>
                  <a:latin typeface="Lora"/>
                </a:rPr>
                <a:t>Non-generalizable</a:t>
              </a:r>
            </a:p>
            <a:p>
              <a:pPr algn="ctr">
                <a:lnSpc>
                  <a:spcPts val="3919"/>
                </a:lnSpc>
              </a:pPr>
              <a:endParaRPr lang="en-US" sz="2800">
                <a:solidFill>
                  <a:srgbClr val="E6E7E2"/>
                </a:solidFill>
                <a:latin typeface="Lora"/>
              </a:endParaRPr>
            </a:p>
            <a:p>
              <a:pPr algn="ctr">
                <a:lnSpc>
                  <a:spcPts val="3920"/>
                </a:lnSpc>
              </a:pPr>
              <a:r>
                <a:rPr lang="en-US" sz="2800">
                  <a:solidFill>
                    <a:srgbClr val="E6E7E2"/>
                  </a:solidFill>
                  <a:latin typeface="Lora"/>
                </a:rPr>
                <a:t>Cannot provide exact estimates of a unit's likelihood of inclusion/exclusion</a:t>
              </a:r>
            </a:p>
          </p:txBody>
        </p:sp>
      </p:grpSp>
      <p:sp>
        <p:nvSpPr>
          <p:cNvPr id="5" name="AutoShape 5"/>
          <p:cNvSpPr/>
          <p:nvPr/>
        </p:nvSpPr>
        <p:spPr>
          <a:xfrm>
            <a:off x="9163050" y="-209550"/>
            <a:ext cx="9372600" cy="10706100"/>
          </a:xfrm>
          <a:prstGeom prst="rect">
            <a:avLst/>
          </a:prstGeom>
          <a:solidFill>
            <a:srgbClr val="2A3B19"/>
          </a:solidFill>
        </p:spPr>
      </p:sp>
      <p:grpSp>
        <p:nvGrpSpPr>
          <p:cNvPr id="6" name="Group 6"/>
          <p:cNvGrpSpPr/>
          <p:nvPr/>
        </p:nvGrpSpPr>
        <p:grpSpPr>
          <a:xfrm>
            <a:off x="10753525" y="3421427"/>
            <a:ext cx="6191650" cy="5096153"/>
            <a:chOff x="0" y="0"/>
            <a:chExt cx="8255533" cy="6794871"/>
          </a:xfrm>
        </p:grpSpPr>
        <p:sp>
          <p:nvSpPr>
            <p:cNvPr id="7" name="TextBox 7"/>
            <p:cNvSpPr txBox="1"/>
            <p:nvPr/>
          </p:nvSpPr>
          <p:spPr>
            <a:xfrm>
              <a:off x="0" y="-66675"/>
              <a:ext cx="8255533" cy="755200"/>
            </a:xfrm>
            <a:prstGeom prst="rect">
              <a:avLst/>
            </a:prstGeom>
          </p:spPr>
          <p:txBody>
            <a:bodyPr lIns="0" tIns="0" rIns="0" bIns="0" rtlCol="0" anchor="t">
              <a:spAutoFit/>
            </a:bodyPr>
            <a:lstStyle/>
            <a:p>
              <a:pPr algn="ctr">
                <a:lnSpc>
                  <a:spcPts val="4760"/>
                </a:lnSpc>
              </a:pPr>
              <a:r>
                <a:rPr lang="en-US" sz="3400" spc="272">
                  <a:solidFill>
                    <a:srgbClr val="A4B792"/>
                  </a:solidFill>
                  <a:latin typeface="Montserrat Classic Bold"/>
                </a:rPr>
                <a:t>PROBABILITY</a:t>
              </a:r>
            </a:p>
          </p:txBody>
        </p:sp>
        <p:sp>
          <p:nvSpPr>
            <p:cNvPr id="8" name="TextBox 8"/>
            <p:cNvSpPr txBox="1"/>
            <p:nvPr/>
          </p:nvSpPr>
          <p:spPr>
            <a:xfrm>
              <a:off x="0" y="885375"/>
              <a:ext cx="8255533" cy="5909495"/>
            </a:xfrm>
            <a:prstGeom prst="rect">
              <a:avLst/>
            </a:prstGeom>
          </p:spPr>
          <p:txBody>
            <a:bodyPr lIns="0" tIns="0" rIns="0" bIns="0" rtlCol="0" anchor="t">
              <a:spAutoFit/>
            </a:bodyPr>
            <a:lstStyle/>
            <a:p>
              <a:pPr algn="ctr">
                <a:lnSpc>
                  <a:spcPts val="3919"/>
                </a:lnSpc>
              </a:pPr>
              <a:r>
                <a:rPr lang="en-US" sz="2800">
                  <a:solidFill>
                    <a:srgbClr val="E6E7E2"/>
                  </a:solidFill>
                  <a:latin typeface="Lora"/>
                </a:rPr>
                <a:t>When researcher wants a sample that is representative of the population</a:t>
              </a:r>
            </a:p>
            <a:p>
              <a:pPr algn="ctr">
                <a:lnSpc>
                  <a:spcPts val="3919"/>
                </a:lnSpc>
              </a:pPr>
              <a:endParaRPr lang="en-US" sz="2800">
                <a:solidFill>
                  <a:srgbClr val="E6E7E2"/>
                </a:solidFill>
                <a:latin typeface="Lora"/>
              </a:endParaRPr>
            </a:p>
            <a:p>
              <a:pPr algn="ctr">
                <a:lnSpc>
                  <a:spcPts val="3919"/>
                </a:lnSpc>
              </a:pPr>
              <a:r>
                <a:rPr lang="en-US" sz="2800">
                  <a:solidFill>
                    <a:srgbClr val="E6E7E2"/>
                  </a:solidFill>
                  <a:latin typeface="Lora"/>
                </a:rPr>
                <a:t>Generalizable</a:t>
              </a:r>
            </a:p>
            <a:p>
              <a:pPr algn="ctr">
                <a:lnSpc>
                  <a:spcPts val="3919"/>
                </a:lnSpc>
              </a:pPr>
              <a:endParaRPr lang="en-US" sz="2800">
                <a:solidFill>
                  <a:srgbClr val="E6E7E2"/>
                </a:solidFill>
                <a:latin typeface="Lora"/>
              </a:endParaRPr>
            </a:p>
            <a:p>
              <a:pPr algn="ctr">
                <a:lnSpc>
                  <a:spcPts val="3920"/>
                </a:lnSpc>
              </a:pPr>
              <a:r>
                <a:rPr lang="en-US" sz="2800">
                  <a:solidFill>
                    <a:srgbClr val="E6E7E2"/>
                  </a:solidFill>
                  <a:latin typeface="Lora"/>
                </a:rPr>
                <a:t>Can provide exact estimates of a unit's likelihood of inclusion/exclusion</a:t>
              </a:r>
            </a:p>
          </p:txBody>
        </p:sp>
      </p:grpSp>
      <p:sp>
        <p:nvSpPr>
          <p:cNvPr id="9" name="AutoShape 9"/>
          <p:cNvSpPr/>
          <p:nvPr/>
        </p:nvSpPr>
        <p:spPr>
          <a:xfrm>
            <a:off x="9115425" y="2680706"/>
            <a:ext cx="95250" cy="6577594"/>
          </a:xfrm>
          <a:prstGeom prst="rect">
            <a:avLst/>
          </a:prstGeom>
          <a:solidFill>
            <a:srgbClr val="E6E7E2"/>
          </a:solidFill>
        </p:spPr>
      </p:sp>
      <p:sp>
        <p:nvSpPr>
          <p:cNvPr id="10" name="TextBox 10"/>
          <p:cNvSpPr txBox="1"/>
          <p:nvPr/>
        </p:nvSpPr>
        <p:spPr>
          <a:xfrm>
            <a:off x="4209850" y="952500"/>
            <a:ext cx="10001650" cy="614303"/>
          </a:xfrm>
          <a:prstGeom prst="rect">
            <a:avLst/>
          </a:prstGeom>
        </p:spPr>
        <p:txBody>
          <a:bodyPr lIns="0" tIns="0" rIns="0" bIns="0" rtlCol="0" anchor="t">
            <a:spAutoFit/>
          </a:bodyPr>
          <a:lstStyle/>
          <a:p>
            <a:pPr algn="ctr">
              <a:lnSpc>
                <a:spcPts val="5040"/>
              </a:lnSpc>
            </a:pPr>
            <a:r>
              <a:rPr lang="en-US" sz="3600" spc="288">
                <a:solidFill>
                  <a:srgbClr val="E6E7E2"/>
                </a:solidFill>
                <a:latin typeface="Montserrat Classic Bold"/>
              </a:rPr>
              <a:t>USES FOR EACH SAMPLING METHOD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3B1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66160"/>
            <a:ext cx="10192150" cy="5692140"/>
            <a:chOff x="0" y="0"/>
            <a:chExt cx="13589533" cy="7589520"/>
          </a:xfrm>
        </p:grpSpPr>
        <p:sp>
          <p:nvSpPr>
            <p:cNvPr id="3" name="TextBox 3"/>
            <p:cNvSpPr txBox="1"/>
            <p:nvPr/>
          </p:nvSpPr>
          <p:spPr>
            <a:xfrm>
              <a:off x="0" y="0"/>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Representativeness</a:t>
              </a:r>
            </a:p>
          </p:txBody>
        </p:sp>
        <p:sp>
          <p:nvSpPr>
            <p:cNvPr id="4" name="TextBox 4"/>
            <p:cNvSpPr txBox="1"/>
            <p:nvPr/>
          </p:nvSpPr>
          <p:spPr>
            <a:xfrm>
              <a:off x="0" y="5441792"/>
              <a:ext cx="13589533" cy="642938"/>
            </a:xfrm>
            <a:prstGeom prst="rect">
              <a:avLst/>
            </a:prstGeom>
          </p:spPr>
          <p:txBody>
            <a:bodyPr lIns="0" tIns="0" rIns="0" bIns="0" rtlCol="0" anchor="t">
              <a:spAutoFit/>
            </a:bodyPr>
            <a:lstStyle/>
            <a:p>
              <a:pPr>
                <a:lnSpc>
                  <a:spcPts val="3839"/>
                </a:lnSpc>
              </a:pPr>
              <a:r>
                <a:rPr lang="en-US" sz="3199" spc="31">
                  <a:solidFill>
                    <a:srgbClr val="A4B792"/>
                  </a:solidFill>
                  <a:latin typeface="Lora Italics"/>
                </a:rPr>
                <a:t>Bias</a:t>
              </a:r>
            </a:p>
          </p:txBody>
        </p:sp>
        <p:sp>
          <p:nvSpPr>
            <p:cNvPr id="5" name="TextBox 5"/>
            <p:cNvSpPr txBox="1"/>
            <p:nvPr/>
          </p:nvSpPr>
          <p:spPr>
            <a:xfrm>
              <a:off x="0" y="820737"/>
              <a:ext cx="13589533" cy="4113054"/>
            </a:xfrm>
            <a:prstGeom prst="rect">
              <a:avLst/>
            </a:prstGeom>
          </p:spPr>
          <p:txBody>
            <a:bodyPr lIns="0" tIns="0" rIns="0" bIns="0" rtlCol="0" anchor="t">
              <a:spAutoFit/>
            </a:bodyPr>
            <a:lstStyle/>
            <a:p>
              <a:pPr>
                <a:lnSpc>
                  <a:spcPts val="4199"/>
                </a:lnSpc>
              </a:pPr>
              <a:r>
                <a:rPr lang="en-US" sz="2799">
                  <a:solidFill>
                    <a:srgbClr val="E6E7E2"/>
                  </a:solidFill>
                  <a:latin typeface="Lora"/>
                </a:rPr>
                <a:t>Sample has the same distribution of characteristics as the population from which it was selected.</a:t>
              </a:r>
            </a:p>
            <a:p>
              <a:pPr>
                <a:lnSpc>
                  <a:spcPts val="4199"/>
                </a:lnSpc>
              </a:pPr>
              <a:endParaRPr lang="en-US" sz="2799">
                <a:solidFill>
                  <a:srgbClr val="E6E7E2"/>
                </a:solidFill>
                <a:latin typeface="Lora"/>
              </a:endParaRPr>
            </a:p>
            <a:p>
              <a:pPr>
                <a:lnSpc>
                  <a:spcPts val="4200"/>
                </a:lnSpc>
              </a:pPr>
              <a:r>
                <a:rPr lang="en-US" sz="2800">
                  <a:solidFill>
                    <a:srgbClr val="E6E7E2"/>
                  </a:solidFill>
                  <a:latin typeface="Lora"/>
                </a:rPr>
                <a:t>A sample is representative of the population if all units within the population have an equal chance of being selected for the sample. Can make generalizable claims.</a:t>
              </a:r>
            </a:p>
          </p:txBody>
        </p:sp>
        <p:sp>
          <p:nvSpPr>
            <p:cNvPr id="6" name="TextBox 6"/>
            <p:cNvSpPr txBox="1"/>
            <p:nvPr/>
          </p:nvSpPr>
          <p:spPr>
            <a:xfrm>
              <a:off x="0" y="6253004"/>
              <a:ext cx="13589533" cy="1336516"/>
            </a:xfrm>
            <a:prstGeom prst="rect">
              <a:avLst/>
            </a:prstGeom>
          </p:spPr>
          <p:txBody>
            <a:bodyPr lIns="0" tIns="0" rIns="0" bIns="0" rtlCol="0" anchor="t">
              <a:spAutoFit/>
            </a:bodyPr>
            <a:lstStyle/>
            <a:p>
              <a:pPr>
                <a:lnSpc>
                  <a:spcPts val="4200"/>
                </a:lnSpc>
              </a:pPr>
              <a:r>
                <a:rPr lang="en-US" sz="2800">
                  <a:solidFill>
                    <a:srgbClr val="E6E7E2"/>
                  </a:solidFill>
                  <a:latin typeface="Lora"/>
                </a:rPr>
                <a:t>Sample bias/error is minimized if it looks like population. Claims can be generalizable to population</a:t>
              </a:r>
            </a:p>
          </p:txBody>
        </p:sp>
      </p:grpSp>
      <p:pic>
        <p:nvPicPr>
          <p:cNvPr id="7" name="Picture 7"/>
          <p:cNvPicPr>
            <a:picLocks noChangeAspect="1"/>
          </p:cNvPicPr>
          <p:nvPr/>
        </p:nvPicPr>
        <p:blipFill>
          <a:blip r:embed="rId2"/>
          <a:srcRect l="15952" r="14047"/>
          <a:stretch>
            <a:fillRect/>
          </a:stretch>
        </p:blipFill>
        <p:spPr>
          <a:xfrm>
            <a:off x="12877800" y="-190500"/>
            <a:ext cx="5600700" cy="10668000"/>
          </a:xfrm>
          <a:prstGeom prst="rect">
            <a:avLst/>
          </a:prstGeom>
        </p:spPr>
      </p:pic>
      <p:sp>
        <p:nvSpPr>
          <p:cNvPr id="8" name="AutoShape 8"/>
          <p:cNvSpPr/>
          <p:nvPr/>
        </p:nvSpPr>
        <p:spPr>
          <a:xfrm>
            <a:off x="13925550" y="1028700"/>
            <a:ext cx="95250" cy="8229600"/>
          </a:xfrm>
          <a:prstGeom prst="rect">
            <a:avLst/>
          </a:prstGeom>
          <a:solidFill>
            <a:srgbClr val="E6E7E2"/>
          </a:solidFill>
        </p:spPr>
      </p:sp>
      <p:sp>
        <p:nvSpPr>
          <p:cNvPr id="9" name="TextBox 9"/>
          <p:cNvSpPr txBox="1"/>
          <p:nvPr/>
        </p:nvSpPr>
        <p:spPr>
          <a:xfrm>
            <a:off x="1028700" y="1019175"/>
            <a:ext cx="10192150" cy="1094482"/>
          </a:xfrm>
          <a:prstGeom prst="rect">
            <a:avLst/>
          </a:prstGeom>
        </p:spPr>
        <p:txBody>
          <a:bodyPr lIns="0" tIns="0" rIns="0" bIns="0" rtlCol="0" anchor="t">
            <a:spAutoFit/>
          </a:bodyPr>
          <a:lstStyle/>
          <a:p>
            <a:pPr>
              <a:lnSpc>
                <a:spcPts val="8640"/>
              </a:lnSpc>
            </a:pPr>
            <a:r>
              <a:rPr lang="en-US" sz="7200" spc="-144">
                <a:solidFill>
                  <a:srgbClr val="E6E7E2"/>
                </a:solidFill>
                <a:latin typeface="Montserrat Classic Bold"/>
              </a:rPr>
              <a:t>Generalizability</a:t>
            </a:r>
          </a:p>
        </p:txBody>
      </p:sp>
      <p:sp>
        <p:nvSpPr>
          <p:cNvPr id="10" name="TextBox 10"/>
          <p:cNvSpPr txBox="1"/>
          <p:nvPr/>
        </p:nvSpPr>
        <p:spPr>
          <a:xfrm>
            <a:off x="1028700" y="2201827"/>
            <a:ext cx="10192150" cy="501432"/>
          </a:xfrm>
          <a:prstGeom prst="rect">
            <a:avLst/>
          </a:prstGeom>
        </p:spPr>
        <p:txBody>
          <a:bodyPr lIns="0" tIns="0" rIns="0" bIns="0" rtlCol="0" anchor="t">
            <a:spAutoFit/>
          </a:bodyPr>
          <a:lstStyle/>
          <a:p>
            <a:pPr>
              <a:lnSpc>
                <a:spcPts val="4200"/>
              </a:lnSpc>
            </a:pPr>
            <a:r>
              <a:rPr lang="en-US" sz="2800">
                <a:solidFill>
                  <a:srgbClr val="E6E7E2"/>
                </a:solidFill>
                <a:latin typeface="Lora Italics"/>
              </a:rPr>
              <a:t>making claims about the population based on the sample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1660</Words>
  <Application>Microsoft Macintosh PowerPoint</Application>
  <PresentationFormat>Custom</PresentationFormat>
  <Paragraphs>177</Paragraphs>
  <Slides>25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Lora Bold</vt:lpstr>
      <vt:lpstr>Lora Italics</vt:lpstr>
      <vt:lpstr>Lora Bold Italics</vt:lpstr>
      <vt:lpstr>Montserrat Classic Bold</vt:lpstr>
      <vt:lpstr>Lora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dc:title>
  <cp:lastModifiedBy>Burrel Vann</cp:lastModifiedBy>
  <cp:revision>2</cp:revision>
  <dcterms:created xsi:type="dcterms:W3CDTF">2006-08-16T00:00:00Z</dcterms:created>
  <dcterms:modified xsi:type="dcterms:W3CDTF">2020-01-31T21:31:56Z</dcterms:modified>
  <dc:identifier>DADwMPZIp7w</dc:identifier>
</cp:coreProperties>
</file>